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61" r:id="rId5"/>
    <p:sldId id="263"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102DAF48-4F7F-45F0-B028-A14E068EAC5C}">
          <p14:sldIdLst>
            <p14:sldId id="256"/>
            <p14:sldId id="257"/>
            <p14:sldId id="258"/>
          </p14:sldIdLst>
        </p14:section>
        <p14:section name="Sezione senza titolo" id="{5926FD11-922F-40A5-BB33-374E0405EE2F}">
          <p14:sldIdLst>
            <p14:sldId id="261"/>
            <p14:sldId id="263"/>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D8FF"/>
    <a:srgbClr val="009BD2"/>
    <a:srgbClr val="FF3300"/>
    <a:srgbClr val="8DCD47"/>
    <a:srgbClr val="D1C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2" autoAdjust="0"/>
    <p:restoredTop sz="94660"/>
  </p:normalViewPr>
  <p:slideViewPr>
    <p:cSldViewPr snapToGrid="0">
      <p:cViewPr varScale="1">
        <p:scale>
          <a:sx n="73" d="100"/>
          <a:sy n="73" d="100"/>
        </p:scale>
        <p:origin x="-38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6/7/2021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6/7/2021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7" name="Date Placeholder 6"/>
          <p:cNvSpPr>
            <a:spLocks noGrp="1"/>
          </p:cNvSpPr>
          <p:nvPr>
            <p:ph type="dt" sz="half" idx="10"/>
          </p:nvPr>
        </p:nvSpPr>
        <p:spPr/>
        <p:txBody>
          <a:bodyPr/>
          <a:lstStyle/>
          <a:p>
            <a:fld id="{1160EA64-D806-43AC-9DF2-F8C432F32B4C}" type="datetimeFigureOut">
              <a:rPr lang="en-US" dirty="0"/>
              <a:t>6/7/2021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6/7/2021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583436" y="3143250"/>
            <a:ext cx="4270248" cy="259677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7" name="Date Placeholder 6"/>
          <p:cNvSpPr>
            <a:spLocks noGrp="1"/>
          </p:cNvSpPr>
          <p:nvPr>
            <p:ph type="dt" sz="half" idx="10"/>
          </p:nvPr>
        </p:nvSpPr>
        <p:spPr/>
        <p:txBody>
          <a:bodyPr/>
          <a:lstStyle/>
          <a:p>
            <a:fld id="{4F7D4976-E339-4826-83B7-FBD03F55ECF8}" type="datetimeFigureOut">
              <a:rPr lang="en-US" dirty="0"/>
              <a:t>6/7/2021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a:t>
            </a:fld>
            <a:endParaRPr lang="en-US" dirty="0"/>
          </a:p>
        </p:txBody>
      </p:sp>
      <p:sp>
        <p:nvSpPr>
          <p:cNvPr id="10" name="Title 9"/>
          <p:cNvSpPr>
            <a:spLocks noGrp="1"/>
          </p:cNvSpPr>
          <p:nvPr>
            <p:ph type="title"/>
          </p:nvPr>
        </p:nvSpPr>
        <p:spPr/>
        <p:txBody>
          <a:bodyPr/>
          <a:lstStyle/>
          <a:p>
            <a:r>
              <a:rPr lang="it-IT"/>
              <a:t>Fare clic per modificare lo stile del titolo</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6/7/2021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6/7/2021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it-IT"/>
              <a:t>Fare clic per modificare lo stile del titolo</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9" name="Date Placeholder 8"/>
          <p:cNvSpPr>
            <a:spLocks noGrp="1"/>
          </p:cNvSpPr>
          <p:nvPr>
            <p:ph type="dt" sz="half" idx="10"/>
          </p:nvPr>
        </p:nvSpPr>
        <p:spPr/>
        <p:txBody>
          <a:bodyPr/>
          <a:lstStyle/>
          <a:p>
            <a:fld id="{D1BE4249-C0D0-4B06-8692-E8BB871AF643}" type="datetimeFigureOut">
              <a:rPr lang="en-US" dirty="0"/>
              <a:t>6/7/2021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6/7/2021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6/7/2021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600200" y="2505497"/>
            <a:ext cx="8991600" cy="1645920"/>
          </a:xfrm>
        </p:spPr>
        <p:txBody>
          <a:bodyPr/>
          <a:lstStyle/>
          <a:p>
            <a:r>
              <a:rPr lang="fr-FR" dirty="0"/>
              <a:t>Légendes et superstitions de l'Érythrée</a:t>
            </a:r>
            <a:endParaRPr lang="it-CH" dirty="0"/>
          </a:p>
        </p:txBody>
      </p:sp>
      <p:sp>
        <p:nvSpPr>
          <p:cNvPr id="3" name="Sottotitolo 2"/>
          <p:cNvSpPr>
            <a:spLocks noGrp="1"/>
          </p:cNvSpPr>
          <p:nvPr>
            <p:ph type="subTitle" idx="1"/>
          </p:nvPr>
        </p:nvSpPr>
        <p:spPr>
          <a:xfrm>
            <a:off x="8125905" y="5712642"/>
            <a:ext cx="3761294" cy="923827"/>
          </a:xfrm>
        </p:spPr>
        <p:txBody>
          <a:bodyPr>
            <a:normAutofit/>
          </a:bodyPr>
          <a:lstStyle/>
          <a:p>
            <a:r>
              <a:rPr lang="it-CH" sz="3200" i="1" dirty="0" err="1"/>
              <a:t>Sinit</a:t>
            </a:r>
            <a:r>
              <a:rPr lang="it-CH" sz="3200" i="1" dirty="0"/>
              <a:t> Abraham</a:t>
            </a:r>
          </a:p>
        </p:txBody>
      </p:sp>
      <p:pic>
        <p:nvPicPr>
          <p:cNvPr id="8" name="Audio registrato">
            <a:hlinkClick r:id="" action="ppaction://media"/>
            <a:extLst>
              <a:ext uri="{FF2B5EF4-FFF2-40B4-BE49-F238E27FC236}">
                <a16:creationId xmlns:a16="http://schemas.microsoft.com/office/drawing/2014/main" xmlns="" id="{66C32B82-2FC0-4D4F-8CF3-8FBC35DC2A6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55034" y="4727369"/>
            <a:ext cx="609600" cy="609600"/>
          </a:xfrm>
          <a:prstGeom prst="rect">
            <a:avLst/>
          </a:prstGeom>
        </p:spPr>
      </p:pic>
    </p:spTree>
    <p:extLst>
      <p:ext uri="{BB962C8B-B14F-4D97-AF65-F5344CB8AC3E}">
        <p14:creationId xmlns:p14="http://schemas.microsoft.com/office/powerpoint/2010/main" val="39146780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4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126964" y="111555"/>
            <a:ext cx="7729728" cy="1231108"/>
          </a:xfrm>
        </p:spPr>
        <p:txBody>
          <a:bodyPr>
            <a:normAutofit/>
          </a:bodyPr>
          <a:lstStyle/>
          <a:p>
            <a:r>
              <a:rPr lang="it-CH" sz="4800" dirty="0" err="1"/>
              <a:t>Pourquoi</a:t>
            </a:r>
            <a:r>
              <a:rPr lang="it-CH" sz="4800" dirty="0"/>
              <a:t> l'</a:t>
            </a:r>
            <a:r>
              <a:rPr lang="it-CH" sz="4800" dirty="0" err="1"/>
              <a:t>Érythrée</a:t>
            </a:r>
            <a:r>
              <a:rPr lang="it-CH" sz="4800" dirty="0"/>
              <a:t>?</a:t>
            </a:r>
          </a:p>
        </p:txBody>
      </p:sp>
      <p:sp>
        <p:nvSpPr>
          <p:cNvPr id="3" name="Segnaposto contenuto 2"/>
          <p:cNvSpPr>
            <a:spLocks noGrp="1"/>
          </p:cNvSpPr>
          <p:nvPr>
            <p:ph sz="half" idx="1"/>
          </p:nvPr>
        </p:nvSpPr>
        <p:spPr>
          <a:xfrm>
            <a:off x="-92598" y="1539433"/>
            <a:ext cx="5208608" cy="1967696"/>
          </a:xfrm>
        </p:spPr>
        <p:txBody>
          <a:bodyPr>
            <a:normAutofit/>
          </a:bodyPr>
          <a:lstStyle/>
          <a:p>
            <a:r>
              <a:rPr lang="fr-FR" sz="3200" dirty="0">
                <a:solidFill>
                  <a:schemeClr val="tx1">
                    <a:lumMod val="95000"/>
                    <a:lumOff val="5000"/>
                  </a:schemeClr>
                </a:solidFill>
                <a:latin typeface="+mj-lt"/>
              </a:rPr>
              <a:t>Je l'ai choisie car c'est mon pays d’origine et </a:t>
            </a:r>
          </a:p>
          <a:p>
            <a:pPr marL="0" indent="0">
              <a:buNone/>
            </a:pPr>
            <a:r>
              <a:rPr lang="fr-FR" sz="3200" dirty="0">
                <a:solidFill>
                  <a:schemeClr val="tx1">
                    <a:lumMod val="95000"/>
                    <a:lumOff val="5000"/>
                  </a:schemeClr>
                </a:solidFill>
                <a:latin typeface="+mj-lt"/>
              </a:rPr>
              <a:t>    j'en </a:t>
            </a:r>
            <a:r>
              <a:rPr lang="fr-FR" sz="3200">
                <a:solidFill>
                  <a:schemeClr val="tx1">
                    <a:lumMod val="95000"/>
                    <a:lumOff val="5000"/>
                  </a:schemeClr>
                </a:solidFill>
                <a:latin typeface="+mj-lt"/>
              </a:rPr>
              <a:t>suis </a:t>
            </a:r>
            <a:r>
              <a:rPr lang="fr-FR" sz="3200" smtClean="0">
                <a:solidFill>
                  <a:schemeClr val="tx1">
                    <a:lumMod val="95000"/>
                    <a:lumOff val="5000"/>
                  </a:schemeClr>
                </a:solidFill>
                <a:latin typeface="+mj-lt"/>
              </a:rPr>
              <a:t>fière.</a:t>
            </a:r>
            <a:endParaRPr lang="it-CH" sz="3200" dirty="0">
              <a:solidFill>
                <a:schemeClr val="tx1">
                  <a:lumMod val="95000"/>
                  <a:lumOff val="5000"/>
                </a:schemeClr>
              </a:solidFill>
              <a:latin typeface="+mj-lt"/>
            </a:endParaRPr>
          </a:p>
        </p:txBody>
      </p:sp>
      <p:sp>
        <p:nvSpPr>
          <p:cNvPr id="4" name="Segnaposto contenuto 3"/>
          <p:cNvSpPr>
            <a:spLocks noGrp="1"/>
          </p:cNvSpPr>
          <p:nvPr>
            <p:ph sz="half" idx="2"/>
          </p:nvPr>
        </p:nvSpPr>
        <p:spPr>
          <a:xfrm>
            <a:off x="4736696" y="1539433"/>
            <a:ext cx="7314190" cy="6331948"/>
          </a:xfrm>
        </p:spPr>
        <p:txBody>
          <a:bodyPr>
            <a:noAutofit/>
          </a:bodyPr>
          <a:lstStyle/>
          <a:p>
            <a:r>
              <a:rPr lang="fr-FR" sz="2400" b="1" dirty="0">
                <a:solidFill>
                  <a:schemeClr val="tx1">
                    <a:lumMod val="95000"/>
                    <a:lumOff val="5000"/>
                  </a:schemeClr>
                </a:solidFill>
                <a:latin typeface="+mj-lt"/>
              </a:rPr>
              <a:t>Elle est très peu connue </a:t>
            </a:r>
            <a:r>
              <a:rPr lang="fr-FR" sz="2400" dirty="0">
                <a:solidFill>
                  <a:schemeClr val="tx1">
                    <a:lumMod val="95000"/>
                    <a:lumOff val="5000"/>
                  </a:schemeClr>
                </a:solidFill>
                <a:latin typeface="+mj-lt"/>
              </a:rPr>
              <a:t>car elle est jeune en tant que pays (il n'existe que depuis environ 30 ans).</a:t>
            </a:r>
          </a:p>
          <a:p>
            <a:r>
              <a:rPr lang="fr-FR" sz="2400" dirty="0">
                <a:solidFill>
                  <a:schemeClr val="tx1">
                    <a:lumMod val="95000"/>
                    <a:lumOff val="5000"/>
                  </a:schemeClr>
                </a:solidFill>
                <a:latin typeface="+mj-lt"/>
              </a:rPr>
              <a:t>L'Érythrée est un État multilingue et multiculturel, avec deux religions principales (l'islam sunnite et l'Église orthodoxe érythréenne) et neuf groupes ethniques.</a:t>
            </a:r>
          </a:p>
          <a:p>
            <a:r>
              <a:rPr lang="fr-FR" sz="2400" dirty="0">
                <a:solidFill>
                  <a:schemeClr val="tx1">
                    <a:lumMod val="95000"/>
                    <a:lumOff val="5000"/>
                  </a:schemeClr>
                </a:solidFill>
                <a:latin typeface="+mj-lt"/>
              </a:rPr>
              <a:t>Elle se trouve en Afrique de l'Est</a:t>
            </a:r>
            <a:r>
              <a:rPr lang="fr-FR" sz="2000" dirty="0">
                <a:solidFill>
                  <a:schemeClr val="tx1">
                    <a:lumMod val="95000"/>
                    <a:lumOff val="5000"/>
                  </a:schemeClr>
                </a:solidFill>
                <a:latin typeface="+mj-lt"/>
              </a:rPr>
              <a:t>.</a:t>
            </a:r>
            <a:r>
              <a:rPr lang="it-CH" sz="2000" dirty="0">
                <a:solidFill>
                  <a:schemeClr val="tx1">
                    <a:lumMod val="95000"/>
                    <a:lumOff val="5000"/>
                  </a:schemeClr>
                </a:solidFill>
                <a:latin typeface="+mj-lt"/>
              </a:rPr>
              <a:t>    </a:t>
            </a:r>
            <a:endParaRPr lang="fr-FR" sz="2000" dirty="0">
              <a:solidFill>
                <a:schemeClr val="tx1">
                  <a:lumMod val="95000"/>
                  <a:lumOff val="5000"/>
                </a:schemeClr>
              </a:solidFill>
              <a:latin typeface="+mj-lt"/>
            </a:endParaRPr>
          </a:p>
        </p:txBody>
      </p:sp>
      <p:pic>
        <p:nvPicPr>
          <p:cNvPr id="5" name="Immagine 4"/>
          <p:cNvPicPr>
            <a:picLocks noChangeAspect="1"/>
          </p:cNvPicPr>
          <p:nvPr/>
        </p:nvPicPr>
        <p:blipFill>
          <a:blip r:embed="rId4"/>
          <a:stretch>
            <a:fillRect/>
          </a:stretch>
        </p:blipFill>
        <p:spPr>
          <a:xfrm>
            <a:off x="9125147" y="3648173"/>
            <a:ext cx="3066854" cy="3209827"/>
          </a:xfrm>
          <a:prstGeom prst="rect">
            <a:avLst/>
          </a:prstGeom>
        </p:spPr>
      </p:pic>
      <p:pic>
        <p:nvPicPr>
          <p:cNvPr id="6" name="Immagine 5"/>
          <p:cNvPicPr>
            <a:picLocks noChangeAspect="1"/>
          </p:cNvPicPr>
          <p:nvPr/>
        </p:nvPicPr>
        <p:blipFill>
          <a:blip r:embed="rId5"/>
          <a:stretch>
            <a:fillRect/>
          </a:stretch>
        </p:blipFill>
        <p:spPr>
          <a:xfrm>
            <a:off x="286718" y="3361548"/>
            <a:ext cx="4449978" cy="3384897"/>
          </a:xfrm>
          <a:prstGeom prst="rect">
            <a:avLst/>
          </a:prstGeom>
        </p:spPr>
      </p:pic>
      <p:pic>
        <p:nvPicPr>
          <p:cNvPr id="51" name="Audio registrato">
            <a:hlinkClick r:id="" action="ppaction://media"/>
            <a:extLst>
              <a:ext uri="{FF2B5EF4-FFF2-40B4-BE49-F238E27FC236}">
                <a16:creationId xmlns:a16="http://schemas.microsoft.com/office/drawing/2014/main" xmlns="" id="{51DB2744-FB25-4A35-A23A-2FD7580D93F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595358" y="4643486"/>
            <a:ext cx="609600" cy="609600"/>
          </a:xfrm>
          <a:prstGeom prst="rect">
            <a:avLst/>
          </a:prstGeom>
        </p:spPr>
      </p:pic>
    </p:spTree>
    <p:extLst>
      <p:ext uri="{BB962C8B-B14F-4D97-AF65-F5344CB8AC3E}">
        <p14:creationId xmlns:p14="http://schemas.microsoft.com/office/powerpoint/2010/main" val="41031469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01" fill="hold"/>
                                        <p:tgtEl>
                                          <p:spTgt spid="5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29205" y="58264"/>
            <a:ext cx="5000263" cy="1262687"/>
          </a:xfrm>
        </p:spPr>
        <p:txBody>
          <a:bodyPr/>
          <a:lstStyle/>
          <a:p>
            <a:r>
              <a:rPr lang="it-CH" sz="4400" dirty="0" err="1"/>
              <a:t>superstitions</a:t>
            </a:r>
            <a:endParaRPr lang="it-CH" sz="4400" dirty="0"/>
          </a:p>
        </p:txBody>
      </p:sp>
      <p:pic>
        <p:nvPicPr>
          <p:cNvPr id="5" name="Segnaposto immagine 4"/>
          <p:cNvPicPr>
            <a:picLocks noGrp="1" noChangeAspect="1"/>
          </p:cNvPicPr>
          <p:nvPr>
            <p:ph type="pic" idx="1"/>
          </p:nvPr>
        </p:nvPicPr>
        <p:blipFill>
          <a:blip r:embed="rId4"/>
          <a:srcRect t="7" b="7"/>
          <a:stretch>
            <a:fillRect/>
          </a:stretch>
        </p:blipFill>
        <p:spPr>
          <a:xfrm>
            <a:off x="7692443" y="1"/>
            <a:ext cx="4471474" cy="6053558"/>
          </a:xfrm>
          <a:prstGeom prst="rect">
            <a:avLst/>
          </a:prstGeom>
        </p:spPr>
      </p:pic>
      <p:sp>
        <p:nvSpPr>
          <p:cNvPr id="4" name="Segnaposto testo 3"/>
          <p:cNvSpPr>
            <a:spLocks noGrp="1"/>
          </p:cNvSpPr>
          <p:nvPr>
            <p:ph type="body" sz="half" idx="2"/>
          </p:nvPr>
        </p:nvSpPr>
        <p:spPr>
          <a:xfrm>
            <a:off x="254643" y="1320951"/>
            <a:ext cx="7095279" cy="5427090"/>
          </a:xfrm>
        </p:spPr>
        <p:txBody>
          <a:bodyPr>
            <a:normAutofit fontScale="70000" lnSpcReduction="20000"/>
          </a:bodyPr>
          <a:lstStyle/>
          <a:p>
            <a:endParaRPr lang="fr-FR" dirty="0"/>
          </a:p>
          <a:p>
            <a:r>
              <a:rPr lang="fr-FR" sz="3200" dirty="0">
                <a:solidFill>
                  <a:srgbClr val="002060"/>
                </a:solidFill>
              </a:rPr>
              <a:t>L'Érythrée, comme de nombreux pays, a son propre ensemble de croyances fondées sur la pratique religieuse plutôt que sur la science. La superstition est la manière la plus simple de la décrire.</a:t>
            </a:r>
          </a:p>
          <a:p>
            <a:r>
              <a:rPr lang="fr-FR" sz="3200" dirty="0">
                <a:solidFill>
                  <a:srgbClr val="002060"/>
                </a:solidFill>
              </a:rPr>
              <a:t>-Vous ne devez jamais quitter la maison sans mettre vos mains décorées de </a:t>
            </a:r>
            <a:r>
              <a:rPr lang="fr-FR" sz="3200" b="1" dirty="0">
                <a:solidFill>
                  <a:srgbClr val="002060"/>
                </a:solidFill>
              </a:rPr>
              <a:t>henné</a:t>
            </a:r>
            <a:r>
              <a:rPr lang="fr-FR" sz="3200" dirty="0">
                <a:solidFill>
                  <a:srgbClr val="002060"/>
                </a:solidFill>
              </a:rPr>
              <a:t> au-dessus d'une flamme, à moins que vous ne vouliez attraper un rhume.</a:t>
            </a:r>
          </a:p>
          <a:p>
            <a:r>
              <a:rPr lang="fr-FR" sz="3200" dirty="0">
                <a:solidFill>
                  <a:srgbClr val="002060"/>
                </a:solidFill>
              </a:rPr>
              <a:t>-L'eau en Érythrée est l'élément le plus riche de la vie, on pense que l'eau peut guérir les gens de leurs malheurs et les éloigner de la maladie. Si un membre de la famille ou de la communauté est soupçonné d'avoir une maladie, ils se livrent à un nettoyage purifiant, </a:t>
            </a:r>
            <a:r>
              <a:rPr lang="fr-FR" sz="3200" b="1" dirty="0" err="1">
                <a:solidFill>
                  <a:srgbClr val="002060"/>
                </a:solidFill>
              </a:rPr>
              <a:t>Maicholot</a:t>
            </a:r>
            <a:r>
              <a:rPr lang="fr-FR" sz="3200" dirty="0">
                <a:solidFill>
                  <a:srgbClr val="002060"/>
                </a:solidFill>
              </a:rPr>
              <a:t>. Les mères, les personnes âgées et les enfants avec un handicap physique ou mental participent à divers rites dans lesquels ils sont soumis à se laver le corps à l'eau froide pendant la prière. </a:t>
            </a:r>
            <a:r>
              <a:rPr lang="fr-FR" sz="3200" dirty="0" err="1">
                <a:solidFill>
                  <a:srgbClr val="002060"/>
                </a:solidFill>
              </a:rPr>
              <a:t>Maicholot</a:t>
            </a:r>
            <a:r>
              <a:rPr lang="fr-FR" sz="3200" dirty="0">
                <a:solidFill>
                  <a:srgbClr val="002060"/>
                </a:solidFill>
              </a:rPr>
              <a:t> est un remède érythréen. Les pratiquants peuvent rester immergés dans l'eau froide toute la nuit.</a:t>
            </a:r>
            <a:endParaRPr lang="it-CH" sz="3200" dirty="0">
              <a:solidFill>
                <a:srgbClr val="002060"/>
              </a:solidFill>
            </a:endParaRPr>
          </a:p>
        </p:txBody>
      </p:sp>
      <p:pic>
        <p:nvPicPr>
          <p:cNvPr id="6" name="Immagine 5"/>
          <p:cNvPicPr>
            <a:picLocks noChangeAspect="1"/>
          </p:cNvPicPr>
          <p:nvPr/>
        </p:nvPicPr>
        <p:blipFill>
          <a:blip r:embed="rId4"/>
          <a:stretch>
            <a:fillRect/>
          </a:stretch>
        </p:blipFill>
        <p:spPr>
          <a:xfrm>
            <a:off x="7685590" y="0"/>
            <a:ext cx="4554602" cy="6858000"/>
          </a:xfrm>
          <a:prstGeom prst="rect">
            <a:avLst/>
          </a:prstGeom>
        </p:spPr>
      </p:pic>
      <p:pic>
        <p:nvPicPr>
          <p:cNvPr id="7" name="Immagine 6"/>
          <p:cNvPicPr>
            <a:picLocks noChangeAspect="1"/>
          </p:cNvPicPr>
          <p:nvPr/>
        </p:nvPicPr>
        <p:blipFill>
          <a:blip r:embed="rId4"/>
          <a:stretch>
            <a:fillRect/>
          </a:stretch>
        </p:blipFill>
        <p:spPr>
          <a:xfrm>
            <a:off x="7690131" y="596878"/>
            <a:ext cx="4419068" cy="6261122"/>
          </a:xfrm>
          <a:prstGeom prst="rect">
            <a:avLst/>
          </a:prstGeom>
        </p:spPr>
      </p:pic>
      <p:pic>
        <p:nvPicPr>
          <p:cNvPr id="8" name="Immagine 7"/>
          <p:cNvPicPr>
            <a:picLocks noChangeAspect="1"/>
          </p:cNvPicPr>
          <p:nvPr/>
        </p:nvPicPr>
        <p:blipFill>
          <a:blip r:embed="rId4"/>
          <a:stretch>
            <a:fillRect/>
          </a:stretch>
        </p:blipFill>
        <p:spPr>
          <a:xfrm>
            <a:off x="7845995" y="596878"/>
            <a:ext cx="4301342" cy="5989117"/>
          </a:xfrm>
          <a:prstGeom prst="rect">
            <a:avLst/>
          </a:prstGeom>
        </p:spPr>
      </p:pic>
      <p:pic>
        <p:nvPicPr>
          <p:cNvPr id="9" name="Immagine 8"/>
          <p:cNvPicPr>
            <a:picLocks noChangeAspect="1"/>
          </p:cNvPicPr>
          <p:nvPr/>
        </p:nvPicPr>
        <p:blipFill>
          <a:blip r:embed="rId5"/>
          <a:stretch>
            <a:fillRect/>
          </a:stretch>
        </p:blipFill>
        <p:spPr>
          <a:xfrm>
            <a:off x="8867667" y="1275340"/>
            <a:ext cx="2121026" cy="2866536"/>
          </a:xfrm>
          <a:prstGeom prst="rect">
            <a:avLst/>
          </a:prstGeom>
        </p:spPr>
      </p:pic>
      <p:sp>
        <p:nvSpPr>
          <p:cNvPr id="14" name="Freccia a destra 13"/>
          <p:cNvSpPr/>
          <p:nvPr/>
        </p:nvSpPr>
        <p:spPr>
          <a:xfrm>
            <a:off x="7372777" y="3057437"/>
            <a:ext cx="1840870"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pic>
        <p:nvPicPr>
          <p:cNvPr id="15" name="Immagine 14"/>
          <p:cNvPicPr>
            <a:picLocks noChangeAspect="1"/>
          </p:cNvPicPr>
          <p:nvPr/>
        </p:nvPicPr>
        <p:blipFill>
          <a:blip r:embed="rId6"/>
          <a:stretch>
            <a:fillRect/>
          </a:stretch>
        </p:blipFill>
        <p:spPr>
          <a:xfrm>
            <a:off x="8131301" y="4741682"/>
            <a:ext cx="3174008" cy="2006359"/>
          </a:xfrm>
          <a:prstGeom prst="rect">
            <a:avLst/>
          </a:prstGeom>
        </p:spPr>
      </p:pic>
      <p:sp>
        <p:nvSpPr>
          <p:cNvPr id="16" name="Freccia a destra 15"/>
          <p:cNvSpPr/>
          <p:nvPr/>
        </p:nvSpPr>
        <p:spPr>
          <a:xfrm>
            <a:off x="7245752" y="5372025"/>
            <a:ext cx="935580" cy="484632"/>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pic>
        <p:nvPicPr>
          <p:cNvPr id="65" name="Audio registrato">
            <a:hlinkClick r:id="" action="ppaction://media"/>
            <a:extLst>
              <a:ext uri="{FF2B5EF4-FFF2-40B4-BE49-F238E27FC236}">
                <a16:creationId xmlns:a16="http://schemas.microsoft.com/office/drawing/2014/main" xmlns="" id="{532C3F3A-3ED7-4413-B3BC-E471D0A0E7A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867667" y="33925"/>
            <a:ext cx="609600" cy="609600"/>
          </a:xfrm>
          <a:prstGeom prst="rect">
            <a:avLst/>
          </a:prstGeom>
        </p:spPr>
      </p:pic>
    </p:spTree>
    <p:extLst>
      <p:ext uri="{BB962C8B-B14F-4D97-AF65-F5344CB8AC3E}">
        <p14:creationId xmlns:p14="http://schemas.microsoft.com/office/powerpoint/2010/main" val="23218570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193" fill="hold"/>
                                        <p:tgtEl>
                                          <p:spTgt spid="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9D8FF"/>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04709" y="134457"/>
            <a:ext cx="8456155" cy="1323953"/>
          </a:xfrm>
        </p:spPr>
        <p:txBody>
          <a:bodyPr>
            <a:noAutofit/>
          </a:bodyPr>
          <a:lstStyle/>
          <a:p>
            <a:r>
              <a:rPr lang="it-CH" sz="3200" dirty="0"/>
              <a:t>La </a:t>
            </a:r>
            <a:r>
              <a:rPr lang="it-CH" sz="3200" dirty="0" err="1"/>
              <a:t>légende</a:t>
            </a:r>
            <a:r>
              <a:rPr lang="it-CH" sz="3200" dirty="0"/>
              <a:t> de''</a:t>
            </a:r>
            <a:r>
              <a:rPr lang="it-CH" sz="3200" dirty="0" err="1"/>
              <a:t>Deki</a:t>
            </a:r>
            <a:r>
              <a:rPr lang="it-CH" sz="3200" dirty="0"/>
              <a:t> </a:t>
            </a:r>
            <a:r>
              <a:rPr lang="it-CH" sz="3200" dirty="0" err="1"/>
              <a:t>hidirtina</a:t>
            </a:r>
            <a:r>
              <a:rPr lang="it-CH" sz="3200" dirty="0"/>
              <a:t>'' </a:t>
            </a:r>
            <a:br>
              <a:rPr lang="it-CH" sz="3200" dirty="0"/>
            </a:br>
            <a:r>
              <a:rPr lang="it-CH" sz="2400" dirty="0" err="1">
                <a:latin typeface="Baskerville Old Face" panose="02020602080505020303" pitchFamily="18" charset="0"/>
              </a:rPr>
              <a:t>appels</a:t>
            </a:r>
            <a:r>
              <a:rPr lang="it-CH" sz="2400" dirty="0">
                <a:latin typeface="Baskerville Old Face" panose="02020602080505020303" pitchFamily="18" charset="0"/>
              </a:rPr>
              <a:t> en </a:t>
            </a:r>
            <a:r>
              <a:rPr lang="it-CH" sz="2400" dirty="0" err="1">
                <a:latin typeface="Baskerville Old Face" panose="02020602080505020303" pitchFamily="18" charset="0"/>
              </a:rPr>
              <a:t>Tigrinya</a:t>
            </a:r>
            <a:endParaRPr lang="it-CH" sz="2400" dirty="0">
              <a:latin typeface="Baskerville Old Face" panose="02020602080505020303" pitchFamily="18" charset="0"/>
            </a:endParaRPr>
          </a:p>
        </p:txBody>
      </p:sp>
      <p:sp>
        <p:nvSpPr>
          <p:cNvPr id="3" name="Segnaposto contenuto 2"/>
          <p:cNvSpPr>
            <a:spLocks noGrp="1"/>
          </p:cNvSpPr>
          <p:nvPr>
            <p:ph sz="half" idx="1"/>
          </p:nvPr>
        </p:nvSpPr>
        <p:spPr>
          <a:xfrm>
            <a:off x="0" y="1199408"/>
            <a:ext cx="5768277" cy="7605227"/>
          </a:xfrm>
        </p:spPr>
        <p:txBody>
          <a:bodyPr>
            <a:normAutofit fontScale="92500" lnSpcReduction="10000"/>
          </a:bodyPr>
          <a:lstStyle/>
          <a:p>
            <a:endParaRPr lang="fr-FR" sz="2400" dirty="0"/>
          </a:p>
          <a:p>
            <a:r>
              <a:rPr lang="fr-FR" sz="2600" dirty="0"/>
              <a:t>Il était une fois de très belles </a:t>
            </a:r>
            <a:r>
              <a:rPr lang="fr-FR" sz="2600" b="1" dirty="0"/>
              <a:t>sœurs </a:t>
            </a:r>
            <a:r>
              <a:rPr lang="fr-FR" sz="2600" dirty="0"/>
              <a:t>(on ne sait pas combien), certaines étaient particulièrement belles. Un jour, une invitée a dû venir, puis la mère des sœurs a caché les plus belles sœurs par peur des intentions de l'hôte. Après que l'invité ait mangé et bavardé avec maman, il a demandé: `` Ce ne sont que vos filles '' et maman a répondu oui. Il savait qu’elles avaient disparues et donc en colère, il a décidé que les filles qui se sont présentées peuvent continuer à être vues, au lieu de celles cachées qui restent cachées pour la vie</a:t>
            </a:r>
            <a:r>
              <a:rPr lang="fr-FR" sz="2200" dirty="0"/>
              <a:t>. </a:t>
            </a:r>
            <a:r>
              <a:rPr lang="fr-FR" sz="2600" dirty="0"/>
              <a:t>Alors les sœurs condamnées à se cacher à vie sont sous les mers ou les lacs. </a:t>
            </a:r>
            <a:endParaRPr lang="it-CH" sz="2600" dirty="0"/>
          </a:p>
        </p:txBody>
      </p:sp>
      <p:sp>
        <p:nvSpPr>
          <p:cNvPr id="4" name="Segnaposto contenuto 3"/>
          <p:cNvSpPr>
            <a:spLocks noGrp="1"/>
          </p:cNvSpPr>
          <p:nvPr>
            <p:ph sz="half" idx="2"/>
          </p:nvPr>
        </p:nvSpPr>
        <p:spPr>
          <a:xfrm>
            <a:off x="5605153" y="1458410"/>
            <a:ext cx="6586847" cy="5399590"/>
          </a:xfrm>
        </p:spPr>
        <p:txBody>
          <a:bodyPr>
            <a:normAutofit fontScale="92500" lnSpcReduction="10000"/>
          </a:bodyPr>
          <a:lstStyle/>
          <a:p>
            <a:r>
              <a:rPr lang="fr-FR" sz="2400" dirty="0"/>
              <a:t>Certaines croyances découlent de cette légende:</a:t>
            </a:r>
          </a:p>
          <a:p>
            <a:r>
              <a:rPr lang="fr-FR" sz="2400" dirty="0"/>
              <a:t>Ne restez pas près des bords des mers ou des lacs sinon les sœurs essaieront de vous jeter;</a:t>
            </a:r>
          </a:p>
          <a:p>
            <a:endParaRPr lang="fr-FR" sz="2000" dirty="0"/>
          </a:p>
          <a:p>
            <a:endParaRPr lang="fr-FR" sz="2000" dirty="0"/>
          </a:p>
          <a:p>
            <a:endParaRPr lang="fr-FR" sz="2000" dirty="0"/>
          </a:p>
          <a:p>
            <a:endParaRPr lang="fr-FR" sz="2000" dirty="0"/>
          </a:p>
          <a:p>
            <a:endParaRPr lang="fr-FR" sz="2000" dirty="0"/>
          </a:p>
          <a:p>
            <a:endParaRPr lang="fr-FR" sz="2000" dirty="0"/>
          </a:p>
          <a:p>
            <a:r>
              <a:rPr lang="fr-FR" sz="2400" dirty="0"/>
              <a:t>Si vous restez dans des endroits isolés ils vous tiendront compagnie (généralement ils discutent);</a:t>
            </a:r>
          </a:p>
          <a:p>
            <a:r>
              <a:rPr lang="fr-FR" sz="2400" dirty="0"/>
              <a:t>Elles  attaquent la varicelle, en fait quand un enfant en est atteint on essaie de ne pas le gronder, pour ne pas mettre les sœurs en colère</a:t>
            </a:r>
            <a:endParaRPr lang="it-CH" sz="2400" dirty="0"/>
          </a:p>
        </p:txBody>
      </p:sp>
      <p:pic>
        <p:nvPicPr>
          <p:cNvPr id="6" name="Immagine 5"/>
          <p:cNvPicPr>
            <a:picLocks noChangeAspect="1"/>
          </p:cNvPicPr>
          <p:nvPr/>
        </p:nvPicPr>
        <p:blipFill>
          <a:blip r:embed="rId4"/>
          <a:stretch>
            <a:fillRect/>
          </a:stretch>
        </p:blipFill>
        <p:spPr>
          <a:xfrm>
            <a:off x="8767474" y="2557057"/>
            <a:ext cx="3254991" cy="2260039"/>
          </a:xfrm>
          <a:prstGeom prst="rect">
            <a:avLst/>
          </a:prstGeom>
        </p:spPr>
      </p:pic>
      <p:sp>
        <p:nvSpPr>
          <p:cNvPr id="7" name="Freccia a destra 6"/>
          <p:cNvSpPr/>
          <p:nvPr/>
        </p:nvSpPr>
        <p:spPr>
          <a:xfrm rot="1926637">
            <a:off x="7597707" y="2833894"/>
            <a:ext cx="1181076" cy="484632"/>
          </a:xfrm>
          <a:prstGeom prst="rightArrow">
            <a:avLst/>
          </a:prstGeom>
          <a:solidFill>
            <a:srgbClr val="00B0F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pic>
        <p:nvPicPr>
          <p:cNvPr id="38" name="Audio registrato">
            <a:hlinkClick r:id="" action="ppaction://media"/>
            <a:extLst>
              <a:ext uri="{FF2B5EF4-FFF2-40B4-BE49-F238E27FC236}">
                <a16:creationId xmlns:a16="http://schemas.microsoft.com/office/drawing/2014/main" xmlns="" id="{BDEBA19A-119A-459A-A55F-565977ED9A9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47388" y="3654279"/>
            <a:ext cx="609600" cy="609600"/>
          </a:xfrm>
          <a:prstGeom prst="rect">
            <a:avLst/>
          </a:prstGeom>
        </p:spPr>
      </p:pic>
    </p:spTree>
    <p:extLst>
      <p:ext uri="{BB962C8B-B14F-4D97-AF65-F5344CB8AC3E}">
        <p14:creationId xmlns:p14="http://schemas.microsoft.com/office/powerpoint/2010/main" val="4163820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841"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12192000" cy="6858000"/>
          </a:xfrm>
        </p:spPr>
        <p:txBody>
          <a:bodyPr>
            <a:noAutofit/>
          </a:bodyPr>
          <a:lstStyle/>
          <a:p>
            <a:r>
              <a:rPr lang="it-CH" sz="16600" b="1" dirty="0">
                <a:latin typeface="Bahnschrift SemiBold" panose="020B0502040204020203" pitchFamily="34" charset="0"/>
              </a:rPr>
              <a:t>FIN</a:t>
            </a:r>
          </a:p>
        </p:txBody>
      </p:sp>
    </p:spTree>
    <p:extLst>
      <p:ext uri="{BB962C8B-B14F-4D97-AF65-F5344CB8AC3E}">
        <p14:creationId xmlns:p14="http://schemas.microsoft.com/office/powerpoint/2010/main" val="10572249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TM10001115[[fn=Compatto]]</Template>
  <TotalTime>649</TotalTime>
  <Words>465</Words>
  <Application>Microsoft Office PowerPoint</Application>
  <PresentationFormat>Personalizzato</PresentationFormat>
  <Paragraphs>27</Paragraphs>
  <Slides>5</Slides>
  <Notes>0</Notes>
  <HiddenSlides>0</HiddenSlides>
  <MMClips>4</MMClips>
  <ScaleCrop>false</ScaleCrop>
  <HeadingPairs>
    <vt:vector size="4" baseType="variant">
      <vt:variant>
        <vt:lpstr>Tema</vt:lpstr>
      </vt:variant>
      <vt:variant>
        <vt:i4>1</vt:i4>
      </vt:variant>
      <vt:variant>
        <vt:lpstr>Titoli diapositive</vt:lpstr>
      </vt:variant>
      <vt:variant>
        <vt:i4>5</vt:i4>
      </vt:variant>
    </vt:vector>
  </HeadingPairs>
  <TitlesOfParts>
    <vt:vector size="6" baseType="lpstr">
      <vt:lpstr>Parcel</vt:lpstr>
      <vt:lpstr>Légendes et superstitions de l'Érythrée</vt:lpstr>
      <vt:lpstr>Pourquoi l'Érythrée?</vt:lpstr>
      <vt:lpstr>superstitions</vt:lpstr>
      <vt:lpstr>La légende de''Deki hidirtina''  appels en Tigrinya</vt:lpstr>
      <vt:lpstr>FIN</vt:lpstr>
    </vt:vector>
  </TitlesOfParts>
  <Company>Amministrazione Cantonale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Légendes et superstitions de l'Érythrée</dc:title>
  <dc:creator>OPAC</dc:creator>
  <cp:lastModifiedBy>Viviana CARRARA</cp:lastModifiedBy>
  <cp:revision>40</cp:revision>
  <dcterms:created xsi:type="dcterms:W3CDTF">2021-05-15T13:45:56Z</dcterms:created>
  <dcterms:modified xsi:type="dcterms:W3CDTF">2021-06-07T14:04:41Z</dcterms:modified>
</cp:coreProperties>
</file>