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9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3T14:58:06.6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1 123,'0'-123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4B581-4EE6-429C-86A7-A66F2424492E}" type="datetimeFigureOut">
              <a:rPr lang="de-DE" smtClean="0"/>
              <a:t>31.05.2021</a:t>
            </a:fld>
            <a:endParaRPr lang="de-D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6FC1D-62F8-4021-873C-714DDCAF710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9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Bonjour</a:t>
            </a:r>
            <a:r>
              <a:rPr lang="de-DE" dirty="0"/>
              <a:t> </a:t>
            </a:r>
            <a:r>
              <a:rPr lang="de-DE" dirty="0" err="1"/>
              <a:t>aujourdhui</a:t>
            </a:r>
            <a:r>
              <a:rPr lang="de-DE" dirty="0"/>
              <a:t> </a:t>
            </a:r>
            <a:r>
              <a:rPr lang="de-DE" dirty="0" err="1"/>
              <a:t>nous</a:t>
            </a:r>
            <a:r>
              <a:rPr lang="de-DE" dirty="0"/>
              <a:t> </a:t>
            </a:r>
            <a:r>
              <a:rPr lang="de-DE" dirty="0" err="1"/>
              <a:t>voulouns</a:t>
            </a:r>
            <a:r>
              <a:rPr lang="de-DE" dirty="0"/>
              <a:t> </a:t>
            </a:r>
            <a:r>
              <a:rPr lang="de-DE" dirty="0" err="1"/>
              <a:t>vous</a:t>
            </a:r>
            <a:r>
              <a:rPr lang="de-DE" dirty="0"/>
              <a:t> </a:t>
            </a:r>
            <a:r>
              <a:rPr lang="de-DE" dirty="0" err="1"/>
              <a:t>presenter</a:t>
            </a:r>
            <a:r>
              <a:rPr lang="de-DE" dirty="0"/>
              <a:t> la legende du </a:t>
            </a:r>
            <a:r>
              <a:rPr lang="de-DE"/>
              <a:t>golem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FC1D-62F8-4021-873C-714DDCAF710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8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5440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40188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88068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068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CH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638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08544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3420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7991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05558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4584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02617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B712F0D-76B2-4BB9-9853-A104E2A9E71E}" type="datetimeFigureOut">
              <a:rPr lang="it-CH" smtClean="0"/>
              <a:t>31.05.2021</a:t>
            </a:fld>
            <a:endParaRPr lang="it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CH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37CC12-8C93-491D-9D46-4AAF19C304DD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23702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magine 86">
            <a:extLst>
              <a:ext uri="{FF2B5EF4-FFF2-40B4-BE49-F238E27FC236}">
                <a16:creationId xmlns:a16="http://schemas.microsoft.com/office/drawing/2014/main" id="{CB9761BB-8147-43AD-8F6F-EBBA9006D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3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3" name="Titolo 82">
            <a:extLst>
              <a:ext uri="{FF2B5EF4-FFF2-40B4-BE49-F238E27FC236}">
                <a16:creationId xmlns:a16="http://schemas.microsoft.com/office/drawing/2014/main" id="{4FAA8D47-A839-4C2A-854F-A71B5307D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859" y="688768"/>
            <a:ext cx="9144000" cy="1104405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Le Golem</a:t>
            </a:r>
            <a:b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République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Tchèque</a:t>
            </a:r>
            <a:b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endParaRPr lang="it-CH" sz="4800" b="1" i="1" dirty="0">
              <a:latin typeface="Palatino Linotype" panose="02040502050505030304" pitchFamily="18" charset="0"/>
            </a:endParaRPr>
          </a:p>
        </p:txBody>
      </p:sp>
      <p:pic>
        <p:nvPicPr>
          <p:cNvPr id="86" name="Segnaposto contenuto 3">
            <a:extLst>
              <a:ext uri="{FF2B5EF4-FFF2-40B4-BE49-F238E27FC236}">
                <a16:creationId xmlns:a16="http://schemas.microsoft.com/office/drawing/2014/main" id="{F6565C29-684F-4852-8BEE-BFC0D39A3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778" l="9778" r="94667">
                        <a14:foregroundMark x1="91111" y1="15556" x2="91111" y2="37333"/>
                        <a14:foregroundMark x1="94667" y1="27556" x2="94667" y2="27556"/>
                        <a14:foregroundMark x1="74667" y1="6667" x2="74667" y2="6667"/>
                        <a14:backgroundMark x1="30222" y1="56889" x2="28444" y2="31556"/>
                        <a14:backgroundMark x1="28444" y1="31556" x2="64889" y2="82222"/>
                        <a14:backgroundMark x1="80000" y1="66667" x2="80000" y2="66667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1778" y2="60000"/>
                        <a14:backgroundMark x1="81778" y1="60000" x2="88444" y2="52444"/>
                        <a14:backgroundMark x1="51111" y1="17333" x2="50222" y2="42222"/>
                        <a14:backgroundMark x1="50222" y1="42222" x2="72000" y2="85778"/>
                        <a14:backgroundMark x1="72000" y1="85778" x2="72444" y2="92444"/>
                        <a14:backgroundMark x1="54667" y1="37333" x2="70667" y2="72889"/>
                        <a14:backgroundMark x1="52889" y1="9778" x2="51111" y2="21778"/>
                        <a14:backgroundMark x1="40889" y1="9778" x2="23111" y2="61778"/>
                        <a14:backgroundMark x1="23111" y1="61778" x2="20889" y2="90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8241" y="2605217"/>
            <a:ext cx="1315244" cy="13152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6B768EEF-EAF7-4983-B7D3-ED1132934EEF}"/>
                  </a:ext>
                </a:extLst>
              </p14:cNvPr>
              <p14:cNvContentPartPr/>
              <p14:nvPr/>
            </p14:nvContentPartPr>
            <p14:xfrm>
              <a:off x="3168824" y="-56796"/>
              <a:ext cx="360" cy="44640"/>
            </p14:xfrm>
          </p:contentPart>
        </mc:Choice>
        <mc:Fallback xmlns=""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6B768EEF-EAF7-4983-B7D3-ED1132934E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1184" y="-164796"/>
                <a:ext cx="3600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19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C4151-7F5A-4DEE-A5B0-A2B9C5FA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388" y="341523"/>
            <a:ext cx="6495740" cy="651647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b="1" i="1" dirty="0">
                <a:latin typeface="Palatino Linotype" panose="02040502050505030304" pitchFamily="18" charset="0"/>
              </a:rPr>
              <a:t> </a:t>
            </a:r>
            <a:r>
              <a:rPr lang="fr-FR" sz="2800" b="1" i="1" dirty="0">
                <a:effectLst/>
                <a:latin typeface="Palatino Linotype" panose="02040502050505030304" pitchFamily="18" charset="0"/>
              </a:rPr>
              <a:t>La légende du Golem est née à Prague au XVIe siècle. À cette époque, de nombreuses colonies de Juifs de Russie et des Balkans habitaient le ghetto juif de Prague.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b="1" i="1" dirty="0">
                <a:effectLst/>
                <a:latin typeface="Palatino Linotype" panose="02040502050505030304" pitchFamily="18" charset="0"/>
              </a:rPr>
              <a:t>Les habitants chrétiens qui vivaient en ville, détestaient les juifs chaque jour un peu plus.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b="1" i="1" dirty="0">
                <a:effectLst/>
                <a:latin typeface="Palatino Linotype" panose="02040502050505030304" pitchFamily="18" charset="0"/>
              </a:rPr>
              <a:t>Le rabbin de Prague, qui est connu pour ces conseils et pour sa sagesse, voulait protéger son peuple. Une nuit il a rêvé d’une solution à tout ces problèmes: construire un homme d’argile.</a:t>
            </a:r>
            <a:endParaRPr lang="de-DE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157966-C269-49B0-8099-1A018A7E1F6C}"/>
              </a:ext>
            </a:extLst>
          </p:cNvPr>
          <p:cNvSpPr txBox="1"/>
          <p:nvPr/>
        </p:nvSpPr>
        <p:spPr>
          <a:xfrm>
            <a:off x="684873" y="341523"/>
            <a:ext cx="4076241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6000" b="1" i="1" dirty="0">
                <a:latin typeface="Palatino Linotype" panose="02040502050505030304" pitchFamily="18" charset="0"/>
              </a:rPr>
              <a:t>Comment </a:t>
            </a:r>
            <a:r>
              <a:rPr lang="de-DE" sz="6000" b="1" i="1" dirty="0" err="1">
                <a:latin typeface="Palatino Linotype" panose="02040502050505030304" pitchFamily="18" charset="0"/>
              </a:rPr>
              <a:t>est</a:t>
            </a:r>
            <a:r>
              <a:rPr lang="de-DE" sz="6000" b="1" i="1" dirty="0">
                <a:latin typeface="Palatino Linotype" panose="02040502050505030304" pitchFamily="18" charset="0"/>
              </a:rPr>
              <a:t> </a:t>
            </a:r>
            <a:r>
              <a:rPr lang="de-DE" sz="6000" b="1" i="1" dirty="0" err="1">
                <a:latin typeface="Palatino Linotype" panose="02040502050505030304" pitchFamily="18" charset="0"/>
              </a:rPr>
              <a:t>né</a:t>
            </a:r>
            <a:r>
              <a:rPr lang="de-DE" sz="6000" b="1" i="1" dirty="0">
                <a:latin typeface="Palatino Linotype" panose="02040502050505030304" pitchFamily="18" charset="0"/>
              </a:rPr>
              <a:t> le Golem?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35F961B-F703-47B7-AAA5-786DC7893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" r="7877"/>
          <a:stretch/>
        </p:blipFill>
        <p:spPr>
          <a:xfrm>
            <a:off x="684873" y="3429000"/>
            <a:ext cx="4076241" cy="31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A0EBF9-47D2-4D39-9CB1-C3B6383F48C1}"/>
              </a:ext>
            </a:extLst>
          </p:cNvPr>
          <p:cNvSpPr txBox="1"/>
          <p:nvPr/>
        </p:nvSpPr>
        <p:spPr>
          <a:xfrm>
            <a:off x="7778827" y="906877"/>
            <a:ext cx="4905401" cy="4042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kern="1200" dirty="0">
                <a:latin typeface="Palatino Linotype" panose="02040502050505030304" pitchFamily="18" charset="0"/>
                <a:ea typeface="+mj-ea"/>
                <a:cs typeface="+mj-cs"/>
              </a:rPr>
              <a:t>Le golem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AF6533-8381-4390-9560-B8915AA55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898" y="239963"/>
            <a:ext cx="7773318" cy="646959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fr-CH" sz="2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Le jour suivant il a appelé deux de </a:t>
            </a:r>
            <a:r>
              <a:rPr lang="fr-CH" sz="2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ses</a:t>
            </a:r>
            <a:r>
              <a:rPr lang="fr-CH" sz="2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disciples et il leur a demandé leur aide. Ils sont allé chercher de l’argile et ils ont modelé un homme en l’argile. Quand ils ont terminé le rabbin leur a dit leur: « Faites le tour du Golem sept fois</a:t>
            </a:r>
            <a:r>
              <a:rPr lang="fr-CH" sz="2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; </a:t>
            </a:r>
            <a:r>
              <a:rPr lang="fr-CH" sz="2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vous lui donnerez la force de vivre. » Les disciples ont obéit et le golem a pris de la vie. </a:t>
            </a:r>
          </a:p>
          <a:p>
            <a:pPr algn="just">
              <a:lnSpc>
                <a:spcPct val="150000"/>
              </a:lnSpc>
            </a:pPr>
            <a:r>
              <a:rPr lang="fr-CH" sz="2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Il était indiscernable de l’homme. Il était seulement très puissant et plus grand que beaucoup de gens. Mais une chose le distingue complètement des gens ordinaires : il ne pouvait pas parler. Le rabbin et ces disciples l’ont habillé comme un domestique de la synagogue et ils sont retourné lentement sur le chemin du retour. </a:t>
            </a:r>
            <a:endParaRPr lang="fr-CH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2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AF35D9-3DA9-40AE-9C5B-DE5D684F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20" y="213756"/>
            <a:ext cx="7347180" cy="70183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CH" sz="2400" b="1" i="1" dirty="0">
                <a:latin typeface="Palatino Linotype" panose="02040502050505030304" pitchFamily="18" charset="0"/>
              </a:rPr>
              <a:t>Le Golem protégeait tout les jours les juifs, mais un jour une femme chrétienne a disparu près du ghetto. Les habitants de Prague ont blâmé sur le Golem. Le rabbin, pour le protéger, a demandé de trouver la femme disparue.  Quelques jour plus tard le Golem est retourné avec la jeune femme. Mais le rabbin a pensé que le Golem était devenu fou et il a décidé de le tuer.</a:t>
            </a:r>
            <a:r>
              <a:rPr lang="it-CH" sz="2400" b="1" i="1" dirty="0">
                <a:latin typeface="Palatino Linotype" panose="02040502050505030304" pitchFamily="18" charset="0"/>
              </a:rPr>
              <a:t> </a:t>
            </a:r>
            <a:r>
              <a:rPr lang="fr-CH" sz="2400" b="1" i="1" dirty="0">
                <a:latin typeface="Palatino Linotype" panose="02040502050505030304" pitchFamily="18" charset="0"/>
              </a:rPr>
              <a:t>Alors</a:t>
            </a:r>
            <a:r>
              <a:rPr lang="it-CH" sz="2400" b="1" i="1" dirty="0">
                <a:latin typeface="Palatino Linotype" panose="02040502050505030304" pitchFamily="18" charset="0"/>
              </a:rPr>
              <a:t> il a </a:t>
            </a:r>
            <a:r>
              <a:rPr lang="it-CH" sz="2400" b="1" i="1" dirty="0" err="1">
                <a:latin typeface="Palatino Linotype" panose="02040502050505030304" pitchFamily="18" charset="0"/>
              </a:rPr>
              <a:t>dit</a:t>
            </a:r>
            <a:r>
              <a:rPr lang="it-CH" sz="2400" b="1" i="1" dirty="0">
                <a:latin typeface="Palatino Linotype" panose="02040502050505030304" pitchFamily="18" charset="0"/>
              </a:rPr>
              <a:t> </a:t>
            </a:r>
            <a:r>
              <a:rPr lang="it-CH" sz="2400" b="1" i="1" dirty="0" err="1">
                <a:latin typeface="Palatino Linotype" panose="02040502050505030304" pitchFamily="18" charset="0"/>
              </a:rPr>
              <a:t>au</a:t>
            </a:r>
            <a:r>
              <a:rPr lang="it-CH" sz="2400" b="1" i="1" dirty="0">
                <a:latin typeface="Palatino Linotype" panose="02040502050505030304" pitchFamily="18" charset="0"/>
              </a:rPr>
              <a:t> Golem de </a:t>
            </a:r>
            <a:r>
              <a:rPr lang="fr-CH" sz="2400" b="1" i="1" dirty="0">
                <a:latin typeface="Palatino Linotype" panose="02040502050505030304" pitchFamily="18" charset="0"/>
              </a:rPr>
              <a:t>monter au grenier de la synagogue. Ici le rabbin l’a détruit le Golem. La légende raconte que l’argile qui le composait est encore là dans grenier</a:t>
            </a:r>
            <a:r>
              <a:rPr lang="fr-CH" sz="2800" b="1" i="1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244923-9370-4FF6-9E37-AA646F98EA71}"/>
              </a:ext>
            </a:extLst>
          </p:cNvPr>
          <p:cNvSpPr txBox="1"/>
          <p:nvPr/>
        </p:nvSpPr>
        <p:spPr>
          <a:xfrm>
            <a:off x="7175500" y="25056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kern="1200" dirty="0">
                <a:latin typeface="Palatino Linotype" panose="02040502050505030304" pitchFamily="18" charset="0"/>
                <a:ea typeface="+mj-ea"/>
                <a:cs typeface="+mj-cs"/>
              </a:rPr>
              <a:t>Le golem</a:t>
            </a:r>
          </a:p>
        </p:txBody>
      </p:sp>
    </p:spTree>
    <p:extLst>
      <p:ext uri="{BB962C8B-B14F-4D97-AF65-F5344CB8AC3E}">
        <p14:creationId xmlns:p14="http://schemas.microsoft.com/office/powerpoint/2010/main" val="339325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45E7A-86D4-426F-88BA-F69394FD2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4339185"/>
          </a:xfrm>
        </p:spPr>
        <p:txBody>
          <a:bodyPr/>
          <a:lstStyle/>
          <a:p>
            <a:r>
              <a:rPr lang="fr-CH" dirty="0"/>
              <a:t>Merci de votre attention</a:t>
            </a:r>
            <a:br>
              <a:rPr lang="fr-CH" dirty="0"/>
            </a:br>
            <a:br>
              <a:rPr lang="fr-CH" dirty="0"/>
            </a:br>
            <a:r>
              <a:rPr lang="fr-CH" sz="2000" dirty="0"/>
              <a:t>Par Karolina et Aurora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17462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3979779-6E29-41E6-A971-56F817C4DF23}" vid="{6370D536-CC5B-4A5A-B512-9BD297BFD1E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</TotalTime>
  <Words>377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Calibri</vt:lpstr>
      <vt:lpstr>Palatino Linotype</vt:lpstr>
      <vt:lpstr>Rockwell</vt:lpstr>
      <vt:lpstr>Rockwell Condensed</vt:lpstr>
      <vt:lpstr>Wingdings</vt:lpstr>
      <vt:lpstr>Tema1</vt:lpstr>
      <vt:lpstr>Le Golem République Tchèque </vt:lpstr>
      <vt:lpstr>Presentazione standard di PowerPoint</vt:lpstr>
      <vt:lpstr>Presentazione standard di PowerPoint</vt:lpstr>
      <vt:lpstr>Presentazione standard di PowerPoint</vt:lpstr>
      <vt:lpstr>Merci de votre attention  Par Karolina et Aurora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GOLEM : „Legenda o golemovi...” (golem-trading.cz)</dc:title>
  <dc:creator>Aurora Donati</dc:creator>
  <cp:lastModifiedBy>Fabrizia ARRIGO</cp:lastModifiedBy>
  <cp:revision>28</cp:revision>
  <dcterms:created xsi:type="dcterms:W3CDTF">2021-04-26T14:37:28Z</dcterms:created>
  <dcterms:modified xsi:type="dcterms:W3CDTF">2021-05-31T14:41:43Z</dcterms:modified>
</cp:coreProperties>
</file>