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0" r:id="rId3"/>
    <p:sldId id="258" r:id="rId4"/>
    <p:sldId id="257" r:id="rId5"/>
    <p:sldId id="259" r:id="rId6"/>
    <p:sldId id="261" r:id="rId7"/>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kshan Kamalendran" initials="R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68" autoAdjust="0"/>
    <p:restoredTop sz="86436" autoAdjust="0"/>
  </p:normalViewPr>
  <p:slideViewPr>
    <p:cSldViewPr snapToGrid="0">
      <p:cViewPr varScale="1">
        <p:scale>
          <a:sx n="64" d="100"/>
          <a:sy n="64" d="100"/>
        </p:scale>
        <p:origin x="72" y="5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B8C8E-6A0F-41B9-9634-A787579B0DEC}" type="datetimeFigureOut">
              <a:rPr lang="it-CH" smtClean="0"/>
              <a:t>08.06.2021</a:t>
            </a:fld>
            <a:endParaRPr lang="it-CH"/>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2836B-F7BF-47CA-A0E6-EB311FD33387}" type="slidenum">
              <a:rPr lang="it-CH" smtClean="0"/>
              <a:t>‹N›</a:t>
            </a:fld>
            <a:endParaRPr lang="it-CH"/>
          </a:p>
        </p:txBody>
      </p:sp>
    </p:spTree>
    <p:extLst>
      <p:ext uri="{BB962C8B-B14F-4D97-AF65-F5344CB8AC3E}">
        <p14:creationId xmlns:p14="http://schemas.microsoft.com/office/powerpoint/2010/main" val="384952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5"/>
          </p:nvPr>
        </p:nvSpPr>
        <p:spPr/>
        <p:txBody>
          <a:bodyPr/>
          <a:lstStyle/>
          <a:p>
            <a:fld id="{BAB2836B-F7BF-47CA-A0E6-EB311FD33387}" type="slidenum">
              <a:rPr lang="it-CH" smtClean="0"/>
              <a:t>4</a:t>
            </a:fld>
            <a:endParaRPr lang="it-CH"/>
          </a:p>
        </p:txBody>
      </p:sp>
    </p:spTree>
    <p:extLst>
      <p:ext uri="{BB962C8B-B14F-4D97-AF65-F5344CB8AC3E}">
        <p14:creationId xmlns:p14="http://schemas.microsoft.com/office/powerpoint/2010/main" val="268843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E42E9-8CD1-451D-B23D-F2FA7D3152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it-CH"/>
          </a:p>
        </p:txBody>
      </p:sp>
      <p:sp>
        <p:nvSpPr>
          <p:cNvPr id="3" name="Sottotitolo 2">
            <a:extLst>
              <a:ext uri="{FF2B5EF4-FFF2-40B4-BE49-F238E27FC236}">
                <a16:creationId xmlns:a16="http://schemas.microsoft.com/office/drawing/2014/main" id="{34BE0590-0C41-447D-AA01-6F3CFCAB0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CH"/>
          </a:p>
        </p:txBody>
      </p:sp>
      <p:sp>
        <p:nvSpPr>
          <p:cNvPr id="4" name="Segnaposto data 3">
            <a:extLst>
              <a:ext uri="{FF2B5EF4-FFF2-40B4-BE49-F238E27FC236}">
                <a16:creationId xmlns:a16="http://schemas.microsoft.com/office/drawing/2014/main" id="{A85E0DD3-44D3-40CF-9871-27A2A12B3A81}"/>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ACA17074-BC22-4BDB-BC15-D1A3D9D2809C}"/>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F003D1FA-B1A1-469D-9CB4-790C4B71DE77}"/>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6624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75478-28DF-442E-9558-DDD83C35ED3B}"/>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7BDCCC7C-A2CB-4D2C-B273-7C595A54E50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360B6C9E-8947-41A5-B3CA-CA5869F013D0}"/>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B1DFD4BF-CBCC-4BBC-851A-A15F67BC306A}"/>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6F21DCD1-FE49-4BE3-8C1A-91B18BC6781A}"/>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159376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48AAB1D-D9FF-428B-80E7-2819814352C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B8025111-C090-4A4A-96AB-7C0B51D2679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A0D3D72D-BBDF-4EAF-9C09-18A37F9BEA19}"/>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BBC2BA46-AD80-45D2-9358-7CF691BFAB66}"/>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8DABE3EF-BCC9-493C-801A-C343CC7BCE41}"/>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338418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FA2B6-B030-457E-89C8-62E84F36194F}"/>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98650CD2-B9D8-4A3A-A433-DEAC5A71DD6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A8460E8A-DBEC-406A-9BE6-C31934E76ABC}"/>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A9BD0328-361A-414B-9DE8-C5402D7F7D91}"/>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25D53537-0C81-4B19-9304-78BE92158AA3}"/>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413990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636715-B9C7-437E-AD95-1F71E5D1AB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1F810C99-EA49-4521-B880-2A1D0D40D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80AFA1E-8FF1-4B40-9E14-BA7452A3E835}"/>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28DCE316-6121-47B6-9687-455C0A97E0D8}"/>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638D2C7E-7187-4914-8764-9CD197BF5E3B}"/>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387554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C5B23-6CA2-4A88-BC80-1677AE6D0AD5}"/>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1D0B9AF6-7240-402C-A1BD-7300D9DB8CC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a:extLst>
              <a:ext uri="{FF2B5EF4-FFF2-40B4-BE49-F238E27FC236}">
                <a16:creationId xmlns:a16="http://schemas.microsoft.com/office/drawing/2014/main" id="{6AFA4E10-C98D-4447-8BCC-D405D11A0486}"/>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a:extLst>
              <a:ext uri="{FF2B5EF4-FFF2-40B4-BE49-F238E27FC236}">
                <a16:creationId xmlns:a16="http://schemas.microsoft.com/office/drawing/2014/main" id="{A8100A8A-6457-4D0D-B48B-09064B746788}"/>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6" name="Segnaposto piè di pagina 5">
            <a:extLst>
              <a:ext uri="{FF2B5EF4-FFF2-40B4-BE49-F238E27FC236}">
                <a16:creationId xmlns:a16="http://schemas.microsoft.com/office/drawing/2014/main" id="{D6B37DBA-425E-43A1-B6E7-C94647E92333}"/>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78D5D771-7267-42BD-993E-F1EE8D998F5D}"/>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301517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9B087-6243-4343-B11D-C5BCE5E4926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A38E946B-9CAE-4A4D-A828-83F93C85A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63C5074F-846B-4592-884F-7E9412A0FED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a:extLst>
              <a:ext uri="{FF2B5EF4-FFF2-40B4-BE49-F238E27FC236}">
                <a16:creationId xmlns:a16="http://schemas.microsoft.com/office/drawing/2014/main" id="{521ACF05-13B9-4518-AE04-5A1B833B5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379E171-067D-4B03-B620-4CE4776A32F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a:extLst>
              <a:ext uri="{FF2B5EF4-FFF2-40B4-BE49-F238E27FC236}">
                <a16:creationId xmlns:a16="http://schemas.microsoft.com/office/drawing/2014/main" id="{498DEA6D-A4AD-4026-ACE8-5F6745AAA874}"/>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8" name="Segnaposto piè di pagina 7">
            <a:extLst>
              <a:ext uri="{FF2B5EF4-FFF2-40B4-BE49-F238E27FC236}">
                <a16:creationId xmlns:a16="http://schemas.microsoft.com/office/drawing/2014/main" id="{4690DF21-201B-43DA-AA9B-906D4068C77F}"/>
              </a:ext>
            </a:extLst>
          </p:cNvPr>
          <p:cNvSpPr>
            <a:spLocks noGrp="1"/>
          </p:cNvSpPr>
          <p:nvPr>
            <p:ph type="ftr" sz="quarter" idx="11"/>
          </p:nvPr>
        </p:nvSpPr>
        <p:spPr/>
        <p:txBody>
          <a:bodyPr/>
          <a:lstStyle/>
          <a:p>
            <a:endParaRPr lang="it-CH"/>
          </a:p>
        </p:txBody>
      </p:sp>
      <p:sp>
        <p:nvSpPr>
          <p:cNvPr id="9" name="Segnaposto numero diapositiva 8">
            <a:extLst>
              <a:ext uri="{FF2B5EF4-FFF2-40B4-BE49-F238E27FC236}">
                <a16:creationId xmlns:a16="http://schemas.microsoft.com/office/drawing/2014/main" id="{3AF705BE-A302-4FC0-9472-67A260DEE765}"/>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324881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1007E-4CBD-4741-A893-23153E18F039}"/>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data 2">
            <a:extLst>
              <a:ext uri="{FF2B5EF4-FFF2-40B4-BE49-F238E27FC236}">
                <a16:creationId xmlns:a16="http://schemas.microsoft.com/office/drawing/2014/main" id="{6CED0511-FC42-4AF2-8AB4-F2D7B31DAE6F}"/>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4" name="Segnaposto piè di pagina 3">
            <a:extLst>
              <a:ext uri="{FF2B5EF4-FFF2-40B4-BE49-F238E27FC236}">
                <a16:creationId xmlns:a16="http://schemas.microsoft.com/office/drawing/2014/main" id="{82A40F0E-0EC1-42C5-BE8C-36E5D9C179B4}"/>
              </a:ext>
            </a:extLst>
          </p:cNvPr>
          <p:cNvSpPr>
            <a:spLocks noGrp="1"/>
          </p:cNvSpPr>
          <p:nvPr>
            <p:ph type="ftr" sz="quarter" idx="11"/>
          </p:nvPr>
        </p:nvSpPr>
        <p:spPr/>
        <p:txBody>
          <a:bodyPr/>
          <a:lstStyle/>
          <a:p>
            <a:endParaRPr lang="it-CH"/>
          </a:p>
        </p:txBody>
      </p:sp>
      <p:sp>
        <p:nvSpPr>
          <p:cNvPr id="5" name="Segnaposto numero diapositiva 4">
            <a:extLst>
              <a:ext uri="{FF2B5EF4-FFF2-40B4-BE49-F238E27FC236}">
                <a16:creationId xmlns:a16="http://schemas.microsoft.com/office/drawing/2014/main" id="{EA0B28AA-7CEF-4B50-9A6E-C0564900927A}"/>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25982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ADB726F-C36A-4377-BA40-9D7807E06569}"/>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3" name="Segnaposto piè di pagina 2">
            <a:extLst>
              <a:ext uri="{FF2B5EF4-FFF2-40B4-BE49-F238E27FC236}">
                <a16:creationId xmlns:a16="http://schemas.microsoft.com/office/drawing/2014/main" id="{6EDFD72F-0C88-4E5F-BC75-9AE4AC7F5FA3}"/>
              </a:ext>
            </a:extLst>
          </p:cNvPr>
          <p:cNvSpPr>
            <a:spLocks noGrp="1"/>
          </p:cNvSpPr>
          <p:nvPr>
            <p:ph type="ftr" sz="quarter" idx="11"/>
          </p:nvPr>
        </p:nvSpPr>
        <p:spPr/>
        <p:txBody>
          <a:bodyPr/>
          <a:lstStyle/>
          <a:p>
            <a:endParaRPr lang="it-CH"/>
          </a:p>
        </p:txBody>
      </p:sp>
      <p:sp>
        <p:nvSpPr>
          <p:cNvPr id="4" name="Segnaposto numero diapositiva 3">
            <a:extLst>
              <a:ext uri="{FF2B5EF4-FFF2-40B4-BE49-F238E27FC236}">
                <a16:creationId xmlns:a16="http://schemas.microsoft.com/office/drawing/2014/main" id="{8ADEF9F5-C1A4-4351-8C1D-E803D4FC74EE}"/>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47237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CD9DB-9B32-4A95-A0E8-A3C37843BD6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89540751-8A5E-415B-A405-C03E53EFE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a:extLst>
              <a:ext uri="{FF2B5EF4-FFF2-40B4-BE49-F238E27FC236}">
                <a16:creationId xmlns:a16="http://schemas.microsoft.com/office/drawing/2014/main" id="{D6E5D025-D429-4F54-8C6B-C457983E3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4B7EA3E-9F71-44E0-9B71-56611FEB952E}"/>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6" name="Segnaposto piè di pagina 5">
            <a:extLst>
              <a:ext uri="{FF2B5EF4-FFF2-40B4-BE49-F238E27FC236}">
                <a16:creationId xmlns:a16="http://schemas.microsoft.com/office/drawing/2014/main" id="{385FE22B-1350-4E99-B0B9-FF65578DDC8B}"/>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95EC1006-FA97-41DD-98CB-A97070427283}"/>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97634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2B1C6-B049-4650-8784-C04C4A4CDF2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immagine 2">
            <a:extLst>
              <a:ext uri="{FF2B5EF4-FFF2-40B4-BE49-F238E27FC236}">
                <a16:creationId xmlns:a16="http://schemas.microsoft.com/office/drawing/2014/main" id="{A598F22E-D52A-402C-BA6D-7C887BCF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a:extLst>
              <a:ext uri="{FF2B5EF4-FFF2-40B4-BE49-F238E27FC236}">
                <a16:creationId xmlns:a16="http://schemas.microsoft.com/office/drawing/2014/main" id="{CB7EEE3F-BDA9-4DBD-A908-218CF686F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1834D4A-7083-49F0-913E-BAC80FCF9599}"/>
              </a:ext>
            </a:extLst>
          </p:cNvPr>
          <p:cNvSpPr>
            <a:spLocks noGrp="1"/>
          </p:cNvSpPr>
          <p:nvPr>
            <p:ph type="dt" sz="half" idx="10"/>
          </p:nvPr>
        </p:nvSpPr>
        <p:spPr/>
        <p:txBody>
          <a:bodyPr/>
          <a:lstStyle/>
          <a:p>
            <a:fld id="{A8D5E37F-5D95-4D4F-A2D7-713E3BC2721A}" type="datetimeFigureOut">
              <a:rPr lang="it-CH" smtClean="0"/>
              <a:t>08.06.2021</a:t>
            </a:fld>
            <a:endParaRPr lang="it-CH"/>
          </a:p>
        </p:txBody>
      </p:sp>
      <p:sp>
        <p:nvSpPr>
          <p:cNvPr id="6" name="Segnaposto piè di pagina 5">
            <a:extLst>
              <a:ext uri="{FF2B5EF4-FFF2-40B4-BE49-F238E27FC236}">
                <a16:creationId xmlns:a16="http://schemas.microsoft.com/office/drawing/2014/main" id="{7C651E5A-929E-4344-AAE9-AA43CA8BF35D}"/>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CBD02231-4A9A-4303-B9F8-59A55AD0FDF4}"/>
              </a:ext>
            </a:extLst>
          </p:cNvPr>
          <p:cNvSpPr>
            <a:spLocks noGrp="1"/>
          </p:cNvSpPr>
          <p:nvPr>
            <p:ph type="sldNum" sz="quarter" idx="12"/>
          </p:nvPr>
        </p:nvSpPr>
        <p:spPr/>
        <p:txBody>
          <a:bodyPr/>
          <a:lstStyle/>
          <a:p>
            <a:fld id="{0E65DED9-6877-4CE1-B3DE-6EA4B71ABEAB}" type="slidenum">
              <a:rPr lang="it-CH" smtClean="0"/>
              <a:t>‹N›</a:t>
            </a:fld>
            <a:endParaRPr lang="it-CH"/>
          </a:p>
        </p:txBody>
      </p:sp>
    </p:spTree>
    <p:extLst>
      <p:ext uri="{BB962C8B-B14F-4D97-AF65-F5344CB8AC3E}">
        <p14:creationId xmlns:p14="http://schemas.microsoft.com/office/powerpoint/2010/main" val="59355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EE81079-C8BF-4381-BA6C-D56F26A94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53959289-128B-4DBC-B7A1-BFBE97E9D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8EF3D34B-9A70-4921-956C-E48800707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5E37F-5D95-4D4F-A2D7-713E3BC2721A}" type="datetimeFigureOut">
              <a:rPr lang="it-CH" smtClean="0"/>
              <a:t>08.06.2021</a:t>
            </a:fld>
            <a:endParaRPr lang="it-CH"/>
          </a:p>
        </p:txBody>
      </p:sp>
      <p:sp>
        <p:nvSpPr>
          <p:cNvPr id="5" name="Segnaposto piè di pagina 4">
            <a:extLst>
              <a:ext uri="{FF2B5EF4-FFF2-40B4-BE49-F238E27FC236}">
                <a16:creationId xmlns:a16="http://schemas.microsoft.com/office/drawing/2014/main" id="{B49A0EF2-23B6-41C4-B7BA-3B2A6B9CE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a:extLst>
              <a:ext uri="{FF2B5EF4-FFF2-40B4-BE49-F238E27FC236}">
                <a16:creationId xmlns:a16="http://schemas.microsoft.com/office/drawing/2014/main" id="{E13B5F54-9683-469C-9BD0-71D765246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5DED9-6877-4CE1-B3DE-6EA4B71ABEAB}" type="slidenum">
              <a:rPr lang="it-CH" smtClean="0"/>
              <a:t>‹N›</a:t>
            </a:fld>
            <a:endParaRPr lang="it-CH"/>
          </a:p>
        </p:txBody>
      </p:sp>
    </p:spTree>
    <p:extLst>
      <p:ext uri="{BB962C8B-B14F-4D97-AF65-F5344CB8AC3E}">
        <p14:creationId xmlns:p14="http://schemas.microsoft.com/office/powerpoint/2010/main" val="2926460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65FA6-07FC-4E23-A997-942C1ED30C95}"/>
              </a:ext>
            </a:extLst>
          </p:cNvPr>
          <p:cNvSpPr>
            <a:spLocks noGrp="1"/>
          </p:cNvSpPr>
          <p:nvPr>
            <p:ph type="ctrTitle"/>
          </p:nvPr>
        </p:nvSpPr>
        <p:spPr>
          <a:xfrm>
            <a:off x="1524000" y="207390"/>
            <a:ext cx="9144000" cy="1228676"/>
          </a:xfrm>
        </p:spPr>
        <p:txBody>
          <a:bodyPr/>
          <a:lstStyle/>
          <a:p>
            <a:r>
              <a:rPr lang="fr-CH" dirty="0"/>
              <a:t>Les</a:t>
            </a:r>
            <a:r>
              <a:rPr lang="it-CH" dirty="0"/>
              <a:t> </a:t>
            </a:r>
            <a:r>
              <a:rPr lang="it-CH" dirty="0" err="1"/>
              <a:t>légendes</a:t>
            </a:r>
            <a:r>
              <a:rPr lang="it-CH" dirty="0"/>
              <a:t> </a:t>
            </a:r>
            <a:r>
              <a:rPr lang="it-CH" dirty="0" err="1"/>
              <a:t>nigériennes</a:t>
            </a:r>
            <a:endParaRPr lang="it-CH" dirty="0"/>
          </a:p>
        </p:txBody>
      </p:sp>
      <p:sp>
        <p:nvSpPr>
          <p:cNvPr id="3" name="Sottotitolo 2">
            <a:extLst>
              <a:ext uri="{FF2B5EF4-FFF2-40B4-BE49-F238E27FC236}">
                <a16:creationId xmlns:a16="http://schemas.microsoft.com/office/drawing/2014/main" id="{6942C0B9-80FB-4309-8E3C-29BACC35FF9B}"/>
              </a:ext>
            </a:extLst>
          </p:cNvPr>
          <p:cNvSpPr>
            <a:spLocks noGrp="1"/>
          </p:cNvSpPr>
          <p:nvPr>
            <p:ph type="subTitle" idx="1"/>
          </p:nvPr>
        </p:nvSpPr>
        <p:spPr>
          <a:xfrm>
            <a:off x="13178671" y="4937178"/>
            <a:ext cx="100553" cy="45719"/>
          </a:xfrm>
        </p:spPr>
        <p:txBody>
          <a:bodyPr>
            <a:normAutofit fontScale="25000" lnSpcReduction="20000"/>
          </a:bodyPr>
          <a:lstStyle/>
          <a:p>
            <a:endParaRPr lang="fr-CH" dirty="0"/>
          </a:p>
        </p:txBody>
      </p:sp>
      <p:pic>
        <p:nvPicPr>
          <p:cNvPr id="4" name="Immagine 3">
            <a:extLst>
              <a:ext uri="{FF2B5EF4-FFF2-40B4-BE49-F238E27FC236}">
                <a16:creationId xmlns:a16="http://schemas.microsoft.com/office/drawing/2014/main" id="{3EAFBF57-7B21-4609-BC0C-9BE0BDE67E8E}"/>
              </a:ext>
            </a:extLst>
          </p:cNvPr>
          <p:cNvPicPr>
            <a:picLocks noChangeAspect="1"/>
          </p:cNvPicPr>
          <p:nvPr/>
        </p:nvPicPr>
        <p:blipFill>
          <a:blip r:embed="rId2"/>
          <a:stretch>
            <a:fillRect/>
          </a:stretch>
        </p:blipFill>
        <p:spPr>
          <a:xfrm>
            <a:off x="1802410" y="1716827"/>
            <a:ext cx="8587179" cy="4293591"/>
          </a:xfrm>
          <a:prstGeom prst="rect">
            <a:avLst/>
          </a:prstGeom>
        </p:spPr>
      </p:pic>
    </p:spTree>
    <p:extLst>
      <p:ext uri="{BB962C8B-B14F-4D97-AF65-F5344CB8AC3E}">
        <p14:creationId xmlns:p14="http://schemas.microsoft.com/office/powerpoint/2010/main" val="411156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53095-9337-4868-AFC1-DD1551E0FC9D}"/>
              </a:ext>
            </a:extLst>
          </p:cNvPr>
          <p:cNvSpPr>
            <a:spLocks noGrp="1"/>
          </p:cNvSpPr>
          <p:nvPr>
            <p:ph type="title"/>
          </p:nvPr>
        </p:nvSpPr>
        <p:spPr/>
        <p:txBody>
          <a:bodyPr/>
          <a:lstStyle/>
          <a:p>
            <a:r>
              <a:rPr lang="it-CH" dirty="0" err="1"/>
              <a:t>Introduction</a:t>
            </a:r>
            <a:r>
              <a:rPr lang="it-CH" dirty="0"/>
              <a:t> </a:t>
            </a:r>
          </a:p>
        </p:txBody>
      </p:sp>
      <p:sp>
        <p:nvSpPr>
          <p:cNvPr id="3" name="Segnaposto contenuto 2">
            <a:extLst>
              <a:ext uri="{FF2B5EF4-FFF2-40B4-BE49-F238E27FC236}">
                <a16:creationId xmlns:a16="http://schemas.microsoft.com/office/drawing/2014/main" id="{D33FEFB8-E89A-42C2-9BD0-D27E74437A9A}"/>
              </a:ext>
            </a:extLst>
          </p:cNvPr>
          <p:cNvSpPr>
            <a:spLocks noGrp="1"/>
          </p:cNvSpPr>
          <p:nvPr>
            <p:ph idx="1"/>
          </p:nvPr>
        </p:nvSpPr>
        <p:spPr>
          <a:xfrm>
            <a:off x="838200" y="1891726"/>
            <a:ext cx="10515600" cy="4351338"/>
          </a:xfrm>
        </p:spPr>
        <p:txBody>
          <a:bodyPr>
            <a:normAutofit/>
          </a:bodyPr>
          <a:lstStyle/>
          <a:p>
            <a:pPr algn="just"/>
            <a:r>
              <a:rPr lang="fr-FR" dirty="0"/>
              <a:t>Les légendes Igbo ne sont pas purement nigérienne mais appartiennent aussi au Cameroun et à la Guinée équatoriale.</a:t>
            </a:r>
          </a:p>
          <a:p>
            <a:pPr algn="just"/>
            <a:r>
              <a:rPr lang="fr-FR" dirty="0"/>
              <a:t>Ces légendes proviennent de la population Igbo ou Ibo, une partie de la population du Nigéria et du Cameroun et de la Guinée équatoriale.</a:t>
            </a:r>
          </a:p>
          <a:p>
            <a:pPr algn="just"/>
            <a:r>
              <a:rPr lang="fr-FR" dirty="0"/>
              <a:t>Avant la colonisation, les Igbo étaient des populations semi-nomades autogérées et étaient complètement autonomes et indépendantes.</a:t>
            </a:r>
          </a:p>
          <a:p>
            <a:pPr algn="just"/>
            <a:r>
              <a:rPr lang="fr-FR" dirty="0"/>
              <a:t>Les Igbo étaient une population scientifiquement évoluée avec des traditions. Des noms importants tels que le mathématicien Philip </a:t>
            </a:r>
            <a:r>
              <a:rPr lang="fr-FR" dirty="0" err="1"/>
              <a:t>Emeagwali</a:t>
            </a:r>
            <a:r>
              <a:rPr lang="fr-FR" dirty="0"/>
              <a:t>, détenteur de prix de mathématiques.</a:t>
            </a:r>
            <a:endParaRPr lang="it-CH" dirty="0"/>
          </a:p>
        </p:txBody>
      </p:sp>
    </p:spTree>
    <p:extLst>
      <p:ext uri="{BB962C8B-B14F-4D97-AF65-F5344CB8AC3E}">
        <p14:creationId xmlns:p14="http://schemas.microsoft.com/office/powerpoint/2010/main" val="22956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biLevel thresh="25000"/>
            <a:extLst>
              <a:ext uri="{BEBA8EAE-BF5A-486C-A8C5-ECC9F3942E4B}">
                <a14:imgProps xmlns:a14="http://schemas.microsoft.com/office/drawing/2010/main">
                  <a14:imgLayer r:embed="rId3">
                    <a14:imgEffect>
                      <a14:colorTemperature colorTemp="11500"/>
                    </a14:imgEffect>
                    <a14:imgEffect>
                      <a14:saturation sat="1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10379D0D-F8C0-433F-AFCF-1D33AAA0B5F2}"/>
              </a:ext>
            </a:extLst>
          </p:cNvPr>
          <p:cNvSpPr/>
          <p:nvPr/>
        </p:nvSpPr>
        <p:spPr>
          <a:xfrm>
            <a:off x="845395" y="336106"/>
            <a:ext cx="4012821" cy="769441"/>
          </a:xfrm>
          <a:prstGeom prst="rect">
            <a:avLst/>
          </a:prstGeom>
        </p:spPr>
        <p:txBody>
          <a:bodyPr wrap="square">
            <a:spAutoFit/>
          </a:bodyPr>
          <a:lstStyle/>
          <a:p>
            <a:r>
              <a:rPr lang="it-CH" sz="4400" dirty="0" err="1"/>
              <a:t>Les</a:t>
            </a:r>
            <a:r>
              <a:rPr lang="it-CH" sz="4400" dirty="0"/>
              <a:t> </a:t>
            </a:r>
            <a:r>
              <a:rPr lang="it-CH" sz="4400" dirty="0" err="1"/>
              <a:t>superstitions</a:t>
            </a:r>
            <a:r>
              <a:rPr lang="it-CH" sz="4400" dirty="0"/>
              <a:t> </a:t>
            </a:r>
          </a:p>
        </p:txBody>
      </p:sp>
      <p:sp>
        <p:nvSpPr>
          <p:cNvPr id="7" name="CasellaDiTesto 6">
            <a:extLst>
              <a:ext uri="{FF2B5EF4-FFF2-40B4-BE49-F238E27FC236}">
                <a16:creationId xmlns:a16="http://schemas.microsoft.com/office/drawing/2014/main" id="{9D1A4F19-DD72-4127-BBBB-41659E341D6D}"/>
              </a:ext>
            </a:extLst>
          </p:cNvPr>
          <p:cNvSpPr txBox="1"/>
          <p:nvPr/>
        </p:nvSpPr>
        <p:spPr>
          <a:xfrm>
            <a:off x="977245" y="2300140"/>
            <a:ext cx="9552495" cy="369332"/>
          </a:xfrm>
          <a:prstGeom prst="rect">
            <a:avLst/>
          </a:prstGeom>
          <a:noFill/>
        </p:spPr>
        <p:txBody>
          <a:bodyPr wrap="square" rtlCol="0">
            <a:spAutoFit/>
          </a:bodyPr>
          <a:lstStyle/>
          <a:p>
            <a:r>
              <a:rPr lang="it-CH" dirty="0"/>
              <a:t> </a:t>
            </a:r>
          </a:p>
        </p:txBody>
      </p:sp>
      <p:sp>
        <p:nvSpPr>
          <p:cNvPr id="8" name="Rettangolo 7">
            <a:extLst>
              <a:ext uri="{FF2B5EF4-FFF2-40B4-BE49-F238E27FC236}">
                <a16:creationId xmlns:a16="http://schemas.microsoft.com/office/drawing/2014/main" id="{7053BF97-77BC-44EF-90ED-9920A103BD0F}"/>
              </a:ext>
            </a:extLst>
          </p:cNvPr>
          <p:cNvSpPr/>
          <p:nvPr/>
        </p:nvSpPr>
        <p:spPr>
          <a:xfrm>
            <a:off x="600782" y="1105547"/>
            <a:ext cx="4876326" cy="5431743"/>
          </a:xfrm>
          <a:prstGeom prst="rect">
            <a:avLst/>
          </a:prstGeom>
        </p:spPr>
        <p:txBody>
          <a:bodyPr wrap="square">
            <a:spAutoFit/>
          </a:bodyPr>
          <a:lstStyle/>
          <a:p>
            <a:pPr algn="just">
              <a:lnSpc>
                <a:spcPct val="150000"/>
              </a:lnSpc>
            </a:pPr>
            <a:r>
              <a:rPr lang="fr-FR" sz="2600" dirty="0"/>
              <a:t>L’ Afrique connaît le plus haut taux de gémellité du monde. Mais si les jumeaux sont parfois vus comme une  bénédiction, on croit aussi que c’est comme une malédiction, avec l’idée que l’un d’entre eux n’appartient pas au monde terrestre et doit être renvoyé dans le monde des esprits</a:t>
            </a:r>
            <a:r>
              <a:rPr lang="fr-FR" dirty="0"/>
              <a:t>. </a:t>
            </a:r>
            <a:endParaRPr lang="it-CH" dirty="0"/>
          </a:p>
        </p:txBody>
      </p:sp>
      <p:pic>
        <p:nvPicPr>
          <p:cNvPr id="9" name="Immagine 8">
            <a:extLst>
              <a:ext uri="{FF2B5EF4-FFF2-40B4-BE49-F238E27FC236}">
                <a16:creationId xmlns:a16="http://schemas.microsoft.com/office/drawing/2014/main" id="{1689D615-2F15-4704-8557-15B2D7A0E4ED}"/>
              </a:ext>
            </a:extLst>
          </p:cNvPr>
          <p:cNvPicPr>
            <a:picLocks noChangeAspect="1"/>
          </p:cNvPicPr>
          <p:nvPr/>
        </p:nvPicPr>
        <p:blipFill>
          <a:blip r:embed="rId4"/>
          <a:stretch>
            <a:fillRect/>
          </a:stretch>
        </p:blipFill>
        <p:spPr>
          <a:xfrm>
            <a:off x="6096000" y="336106"/>
            <a:ext cx="5879055" cy="6185788"/>
          </a:xfrm>
          <a:prstGeom prst="rect">
            <a:avLst/>
          </a:prstGeom>
        </p:spPr>
      </p:pic>
    </p:spTree>
    <p:extLst>
      <p:ext uri="{BB962C8B-B14F-4D97-AF65-F5344CB8AC3E}">
        <p14:creationId xmlns:p14="http://schemas.microsoft.com/office/powerpoint/2010/main" val="40520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19E4411-95FF-4BD0-A1EF-FFF0F5387CCF}"/>
              </a:ext>
            </a:extLst>
          </p:cNvPr>
          <p:cNvSpPr txBox="1"/>
          <p:nvPr/>
        </p:nvSpPr>
        <p:spPr>
          <a:xfrm>
            <a:off x="890776" y="246747"/>
            <a:ext cx="8050491" cy="769441"/>
          </a:xfrm>
          <a:prstGeom prst="rect">
            <a:avLst/>
          </a:prstGeom>
          <a:noFill/>
        </p:spPr>
        <p:txBody>
          <a:bodyPr wrap="square" rtlCol="0">
            <a:spAutoFit/>
          </a:bodyPr>
          <a:lstStyle/>
          <a:p>
            <a:r>
              <a:rPr lang="it-CH" sz="4400" dirty="0"/>
              <a:t>La magie </a:t>
            </a:r>
            <a:r>
              <a:rPr lang="it-CH" sz="4400" dirty="0" err="1"/>
              <a:t>noire</a:t>
            </a:r>
            <a:r>
              <a:rPr lang="it-CH" sz="4400" dirty="0"/>
              <a:t>  </a:t>
            </a:r>
          </a:p>
        </p:txBody>
      </p:sp>
      <p:sp>
        <p:nvSpPr>
          <p:cNvPr id="4" name="Rettangolo 3">
            <a:extLst>
              <a:ext uri="{FF2B5EF4-FFF2-40B4-BE49-F238E27FC236}">
                <a16:creationId xmlns:a16="http://schemas.microsoft.com/office/drawing/2014/main" id="{AF879F4D-FE76-4CE5-897C-64AE981C3746}"/>
              </a:ext>
            </a:extLst>
          </p:cNvPr>
          <p:cNvSpPr/>
          <p:nvPr/>
        </p:nvSpPr>
        <p:spPr>
          <a:xfrm>
            <a:off x="890776" y="1016188"/>
            <a:ext cx="3651244" cy="4893647"/>
          </a:xfrm>
          <a:prstGeom prst="rect">
            <a:avLst/>
          </a:prstGeom>
        </p:spPr>
        <p:txBody>
          <a:bodyPr wrap="square">
            <a:spAutoFit/>
          </a:bodyPr>
          <a:lstStyle/>
          <a:p>
            <a:r>
              <a:rPr lang="fr-FR" sz="2600" dirty="0"/>
              <a:t>Le </a:t>
            </a:r>
            <a:r>
              <a:rPr lang="fr-FR" sz="2600" dirty="0" err="1"/>
              <a:t>voodoo</a:t>
            </a:r>
            <a:r>
              <a:rPr lang="fr-FR" sz="2600" dirty="0"/>
              <a:t> est une religion originaire de l'ancien royaume du Dahomey. </a:t>
            </a:r>
          </a:p>
          <a:p>
            <a:r>
              <a:rPr lang="fr-FR" sz="2600" dirty="0"/>
              <a:t>Parfois assimilé à des pratiques occultes  présente dans plusieurs communautés, cette religion, est toujours largement présente et vive au Bénin, au Togo et au Nigéria.</a:t>
            </a:r>
          </a:p>
        </p:txBody>
      </p:sp>
      <p:pic>
        <p:nvPicPr>
          <p:cNvPr id="7" name="Immagine 6">
            <a:extLst>
              <a:ext uri="{FF2B5EF4-FFF2-40B4-BE49-F238E27FC236}">
                <a16:creationId xmlns:a16="http://schemas.microsoft.com/office/drawing/2014/main" id="{10B32DB3-523B-49E9-B60F-10C1E3FB2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194" y="703993"/>
            <a:ext cx="7103257" cy="5450013"/>
          </a:xfrm>
          <a:prstGeom prst="rect">
            <a:avLst/>
          </a:prstGeom>
        </p:spPr>
      </p:pic>
    </p:spTree>
    <p:extLst>
      <p:ext uri="{BB962C8B-B14F-4D97-AF65-F5344CB8AC3E}">
        <p14:creationId xmlns:p14="http://schemas.microsoft.com/office/powerpoint/2010/main" val="37029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5169B13-BCB5-4072-8A6E-B2E396807E5F}"/>
              </a:ext>
            </a:extLst>
          </p:cNvPr>
          <p:cNvSpPr txBox="1"/>
          <p:nvPr/>
        </p:nvSpPr>
        <p:spPr>
          <a:xfrm>
            <a:off x="716096" y="982176"/>
            <a:ext cx="3789803" cy="4893647"/>
          </a:xfrm>
          <a:prstGeom prst="rect">
            <a:avLst/>
          </a:prstGeom>
          <a:noFill/>
        </p:spPr>
        <p:txBody>
          <a:bodyPr wrap="square" rtlCol="0">
            <a:spAutoFit/>
          </a:bodyPr>
          <a:lstStyle/>
          <a:p>
            <a:r>
              <a:rPr lang="fr-FR" sz="2600" dirty="0"/>
              <a:t>À partir du XVIIe siècle, les hommes capturés, réduits en esclavage, originaires de cette région d'Afrique ont répandu le culte vaudou aux Caraïbes et en Amérique. Le vaudou se retrouve donc sous différentes formes à Cuba, à Haïti, au Brésil ou encore aux États-Unis, en Louisiane.</a:t>
            </a:r>
          </a:p>
        </p:txBody>
      </p:sp>
      <p:pic>
        <p:nvPicPr>
          <p:cNvPr id="4" name="Immagine 3">
            <a:extLst>
              <a:ext uri="{FF2B5EF4-FFF2-40B4-BE49-F238E27FC236}">
                <a16:creationId xmlns:a16="http://schemas.microsoft.com/office/drawing/2014/main" id="{5036AB33-19B3-420C-9A5A-D398D152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553" y="982176"/>
            <a:ext cx="7340471" cy="4893647"/>
          </a:xfrm>
          <a:prstGeom prst="rect">
            <a:avLst/>
          </a:prstGeom>
        </p:spPr>
      </p:pic>
    </p:spTree>
    <p:extLst>
      <p:ext uri="{BB962C8B-B14F-4D97-AF65-F5344CB8AC3E}">
        <p14:creationId xmlns:p14="http://schemas.microsoft.com/office/powerpoint/2010/main" val="1750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igeria – Wikipedia">
            <a:extLst>
              <a:ext uri="{FF2B5EF4-FFF2-40B4-BE49-F238E27FC236}">
                <a16:creationId xmlns:a16="http://schemas.microsoft.com/office/drawing/2014/main" id="{26647786-2764-4F86-BFCA-AAB3008D1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510" y="740765"/>
            <a:ext cx="5108913" cy="510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733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250</Words>
  <Application>Microsoft Office PowerPoint</Application>
  <PresentationFormat>Widescreen</PresentationFormat>
  <Paragraphs>14</Paragraphs>
  <Slides>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Cambria</vt:lpstr>
      <vt:lpstr>Tema di Office</vt:lpstr>
      <vt:lpstr>Les légendes nigériennes</vt:lpstr>
      <vt:lpstr>Introduction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dc:title>
  <dc:creator>Rackshan Kamalendran</dc:creator>
  <cp:lastModifiedBy>Fabrizia ARRIGO</cp:lastModifiedBy>
  <cp:revision>32</cp:revision>
  <dcterms:created xsi:type="dcterms:W3CDTF">2021-03-29T14:33:07Z</dcterms:created>
  <dcterms:modified xsi:type="dcterms:W3CDTF">2021-06-08T11:55:05Z</dcterms:modified>
</cp:coreProperties>
</file>