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8E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8" d="100"/>
          <a:sy n="68" d="100"/>
        </p:scale>
        <p:origin x="-594"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1B45E5B-E46B-4AD1-AE14-C7568E5419B4}" type="datetimeFigureOut">
              <a:rPr lang="it-CH" smtClean="0"/>
              <a:t>07.06.2021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120824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1B45E5B-E46B-4AD1-AE14-C7568E5419B4}" type="datetimeFigureOut">
              <a:rPr lang="it-CH" smtClean="0"/>
              <a:t>07.06.2021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1503942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1B45E5B-E46B-4AD1-AE14-C7568E5419B4}" type="datetimeFigureOut">
              <a:rPr lang="it-CH" smtClean="0"/>
              <a:t>07.06.2021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368281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1B45E5B-E46B-4AD1-AE14-C7568E5419B4}" type="datetimeFigureOut">
              <a:rPr lang="it-CH" smtClean="0"/>
              <a:t>07.06.2021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FDBFDCB2-7EB4-45BD-8B92-E8D6E500B0C6}" type="slidenum">
              <a:rPr lang="it-CH" smtClean="0"/>
              <a:t>‹N›</a:t>
            </a:fld>
            <a:endParaRPr lang="it-CH"/>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1389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1B45E5B-E46B-4AD1-AE14-C7568E5419B4}" type="datetimeFigureOut">
              <a:rPr lang="it-CH" smtClean="0"/>
              <a:t>07.06.2021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3046626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21B45E5B-E46B-4AD1-AE14-C7568E5419B4}" type="datetimeFigureOut">
              <a:rPr lang="it-CH" smtClean="0"/>
              <a:t>07.06.2021</a:t>
            </a:fld>
            <a:endParaRPr lang="it-CH"/>
          </a:p>
        </p:txBody>
      </p:sp>
      <p:sp>
        <p:nvSpPr>
          <p:cNvPr id="4" name="Footer Placeholder 3"/>
          <p:cNvSpPr>
            <a:spLocks noGrp="1"/>
          </p:cNvSpPr>
          <p:nvPr>
            <p:ph type="ftr" sz="quarter" idx="11"/>
          </p:nvPr>
        </p:nvSpPr>
        <p:spPr/>
        <p:txBody>
          <a:bodyPr/>
          <a:lstStyle/>
          <a:p>
            <a:endParaRPr lang="it-CH"/>
          </a:p>
        </p:txBody>
      </p:sp>
      <p:sp>
        <p:nvSpPr>
          <p:cNvPr id="5" name="Slide Number Placeholder 4"/>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2578642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21B45E5B-E46B-4AD1-AE14-C7568E5419B4}" type="datetimeFigureOut">
              <a:rPr lang="it-CH" smtClean="0"/>
              <a:t>07.06.2021</a:t>
            </a:fld>
            <a:endParaRPr lang="it-CH"/>
          </a:p>
        </p:txBody>
      </p:sp>
      <p:sp>
        <p:nvSpPr>
          <p:cNvPr id="4" name="Footer Placeholder 3"/>
          <p:cNvSpPr>
            <a:spLocks noGrp="1"/>
          </p:cNvSpPr>
          <p:nvPr>
            <p:ph type="ftr" sz="quarter" idx="11"/>
          </p:nvPr>
        </p:nvSpPr>
        <p:spPr/>
        <p:txBody>
          <a:bodyPr/>
          <a:lstStyle/>
          <a:p>
            <a:endParaRPr lang="it-CH"/>
          </a:p>
        </p:txBody>
      </p:sp>
      <p:sp>
        <p:nvSpPr>
          <p:cNvPr id="5" name="Slide Number Placeholder 4"/>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2297926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1B45E5B-E46B-4AD1-AE14-C7568E5419B4}" type="datetimeFigureOut">
              <a:rPr lang="it-CH" smtClean="0"/>
              <a:t>07.06.2021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3055705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1B45E5B-E46B-4AD1-AE14-C7568E5419B4}" type="datetimeFigureOut">
              <a:rPr lang="it-CH" smtClean="0"/>
              <a:t>07.06.2021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408317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1B45E5B-E46B-4AD1-AE14-C7568E5419B4}" type="datetimeFigureOut">
              <a:rPr lang="it-CH" smtClean="0"/>
              <a:t>07.06.2021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101591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21B45E5B-E46B-4AD1-AE14-C7568E5419B4}" type="datetimeFigureOut">
              <a:rPr lang="it-CH" smtClean="0"/>
              <a:t>07.06.2021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142786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1B45E5B-E46B-4AD1-AE14-C7568E5419B4}" type="datetimeFigureOut">
              <a:rPr lang="it-CH" smtClean="0"/>
              <a:t>07.06.2021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78288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913795" y="2912232"/>
            <a:ext cx="5107208" cy="287896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912232"/>
            <a:ext cx="5095357" cy="287896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1B45E5B-E46B-4AD1-AE14-C7568E5419B4}" type="datetimeFigureOut">
              <a:rPr lang="it-CH" smtClean="0"/>
              <a:t>07.06.2021</a:t>
            </a:fld>
            <a:endParaRPr lang="it-CH"/>
          </a:p>
        </p:txBody>
      </p:sp>
      <p:sp>
        <p:nvSpPr>
          <p:cNvPr id="8" name="Footer Placeholder 7"/>
          <p:cNvSpPr>
            <a:spLocks noGrp="1"/>
          </p:cNvSpPr>
          <p:nvPr>
            <p:ph type="ftr" sz="quarter" idx="11"/>
          </p:nvPr>
        </p:nvSpPr>
        <p:spPr/>
        <p:txBody>
          <a:bodyPr/>
          <a:lstStyle/>
          <a:p>
            <a:endParaRPr lang="it-CH"/>
          </a:p>
        </p:txBody>
      </p:sp>
      <p:sp>
        <p:nvSpPr>
          <p:cNvPr id="9" name="Slide Number Placeholder 8"/>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148599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1B45E5B-E46B-4AD1-AE14-C7568E5419B4}" type="datetimeFigureOut">
              <a:rPr lang="it-CH" smtClean="0"/>
              <a:t>07.06.2021</a:t>
            </a:fld>
            <a:endParaRPr lang="it-CH"/>
          </a:p>
        </p:txBody>
      </p:sp>
      <p:sp>
        <p:nvSpPr>
          <p:cNvPr id="4" name="Footer Placeholder 3"/>
          <p:cNvSpPr>
            <a:spLocks noGrp="1"/>
          </p:cNvSpPr>
          <p:nvPr>
            <p:ph type="ftr" sz="quarter" idx="11"/>
          </p:nvPr>
        </p:nvSpPr>
        <p:spPr/>
        <p:txBody>
          <a:bodyPr/>
          <a:lstStyle/>
          <a:p>
            <a:endParaRPr lang="it-CH"/>
          </a:p>
        </p:txBody>
      </p:sp>
      <p:sp>
        <p:nvSpPr>
          <p:cNvPr id="5" name="Slide Number Placeholder 4"/>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425557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45E5B-E46B-4AD1-AE14-C7568E5419B4}" type="datetimeFigureOut">
              <a:rPr lang="it-CH" smtClean="0"/>
              <a:t>07.06.2021</a:t>
            </a:fld>
            <a:endParaRPr lang="it-CH"/>
          </a:p>
        </p:txBody>
      </p:sp>
      <p:sp>
        <p:nvSpPr>
          <p:cNvPr id="3" name="Footer Placeholder 2"/>
          <p:cNvSpPr>
            <a:spLocks noGrp="1"/>
          </p:cNvSpPr>
          <p:nvPr>
            <p:ph type="ftr" sz="quarter" idx="11"/>
          </p:nvPr>
        </p:nvSpPr>
        <p:spPr/>
        <p:txBody>
          <a:bodyPr/>
          <a:lstStyle/>
          <a:p>
            <a:endParaRPr lang="it-CH"/>
          </a:p>
        </p:txBody>
      </p:sp>
      <p:sp>
        <p:nvSpPr>
          <p:cNvPr id="4" name="Slide Number Placeholder 3"/>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119327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1B45E5B-E46B-4AD1-AE14-C7568E5419B4}" type="datetimeFigureOut">
              <a:rPr lang="it-CH" smtClean="0"/>
              <a:t>07.06.2021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186310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1B45E5B-E46B-4AD1-AE14-C7568E5419B4}" type="datetimeFigureOut">
              <a:rPr lang="it-CH" smtClean="0"/>
              <a:t>07.06.2021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FDBFDCB2-7EB4-45BD-8B92-E8D6E500B0C6}" type="slidenum">
              <a:rPr lang="it-CH" smtClean="0"/>
              <a:t>‹N›</a:t>
            </a:fld>
            <a:endParaRPr lang="it-CH"/>
          </a:p>
        </p:txBody>
      </p:sp>
    </p:spTree>
    <p:extLst>
      <p:ext uri="{BB962C8B-B14F-4D97-AF65-F5344CB8AC3E}">
        <p14:creationId xmlns:p14="http://schemas.microsoft.com/office/powerpoint/2010/main" val="203702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1B45E5B-E46B-4AD1-AE14-C7568E5419B4}" type="datetimeFigureOut">
              <a:rPr lang="it-CH" smtClean="0"/>
              <a:t>07.06.2021</a:t>
            </a:fld>
            <a:endParaRPr lang="it-CH"/>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CH"/>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DBFDCB2-7EB4-45BD-8B92-E8D6E500B0C6}" type="slidenum">
              <a:rPr lang="it-CH" smtClean="0"/>
              <a:t>‹N›</a:t>
            </a:fld>
            <a:endParaRPr lang="it-CH"/>
          </a:p>
        </p:txBody>
      </p:sp>
    </p:spTree>
    <p:extLst>
      <p:ext uri="{BB962C8B-B14F-4D97-AF65-F5344CB8AC3E}">
        <p14:creationId xmlns:p14="http://schemas.microsoft.com/office/powerpoint/2010/main" val="34090704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80F38CF-6D21-4DC0-A914-B3510707BEF7}"/>
              </a:ext>
            </a:extLst>
          </p:cNvPr>
          <p:cNvSpPr>
            <a:spLocks noGrp="1"/>
          </p:cNvSpPr>
          <p:nvPr>
            <p:ph type="ctrTitle"/>
          </p:nvPr>
        </p:nvSpPr>
        <p:spPr/>
        <p:txBody>
          <a:bodyPr/>
          <a:lstStyle/>
          <a:p>
            <a:r>
              <a:rPr lang="it-CH" dirty="0" err="1"/>
              <a:t>Les</a:t>
            </a:r>
            <a:r>
              <a:rPr lang="it-CH" dirty="0"/>
              <a:t> </a:t>
            </a:r>
            <a:r>
              <a:rPr lang="it-CH" dirty="0" err="1"/>
              <a:t>superstitions</a:t>
            </a:r>
            <a:r>
              <a:rPr lang="it-CH" dirty="0"/>
              <a:t> et </a:t>
            </a:r>
            <a:r>
              <a:rPr lang="it-CH" dirty="0" err="1"/>
              <a:t>legendes</a:t>
            </a:r>
            <a:r>
              <a:rPr lang="it-CH" dirty="0"/>
              <a:t> </a:t>
            </a:r>
            <a:r>
              <a:rPr lang="it-CH" dirty="0" smtClean="0"/>
              <a:t>AU</a:t>
            </a:r>
            <a:r>
              <a:rPr lang="it-CH" dirty="0" smtClean="0"/>
              <a:t> </a:t>
            </a:r>
            <a:r>
              <a:rPr lang="it-CH" dirty="0"/>
              <a:t>Kosovo et </a:t>
            </a:r>
            <a:r>
              <a:rPr lang="it-CH" dirty="0" err="1"/>
              <a:t>Albanie</a:t>
            </a:r>
            <a:endParaRPr lang="it-CH" dirty="0"/>
          </a:p>
        </p:txBody>
      </p:sp>
      <p:sp>
        <p:nvSpPr>
          <p:cNvPr id="3" name="Sottotitolo 2">
            <a:extLst>
              <a:ext uri="{FF2B5EF4-FFF2-40B4-BE49-F238E27FC236}">
                <a16:creationId xmlns:a16="http://schemas.microsoft.com/office/drawing/2014/main" xmlns="" id="{BDC27A22-9F8C-4495-97CC-6151965BBECD}"/>
              </a:ext>
            </a:extLst>
          </p:cNvPr>
          <p:cNvSpPr>
            <a:spLocks noGrp="1"/>
          </p:cNvSpPr>
          <p:nvPr>
            <p:ph type="subTitle" idx="1"/>
          </p:nvPr>
        </p:nvSpPr>
        <p:spPr>
          <a:xfrm>
            <a:off x="1261872" y="4838307"/>
            <a:ext cx="9418320" cy="1691640"/>
          </a:xfrm>
        </p:spPr>
        <p:txBody>
          <a:bodyPr/>
          <a:lstStyle/>
          <a:p>
            <a:r>
              <a:rPr lang="it-CH" dirty="0"/>
              <a:t> Eliza et </a:t>
            </a:r>
            <a:r>
              <a:rPr lang="it-CH" dirty="0" err="1"/>
              <a:t>Erjon</a:t>
            </a:r>
            <a:endParaRPr lang="it-CH" dirty="0"/>
          </a:p>
        </p:txBody>
      </p:sp>
      <p:pic>
        <p:nvPicPr>
          <p:cNvPr id="4" name="Immagine 3">
            <a:extLst>
              <a:ext uri="{FF2B5EF4-FFF2-40B4-BE49-F238E27FC236}">
                <a16:creationId xmlns:a16="http://schemas.microsoft.com/office/drawing/2014/main" xmlns="" id="{647CC8CF-9941-48B6-B585-E31A6B4BDDD0}"/>
              </a:ext>
            </a:extLst>
          </p:cNvPr>
          <p:cNvPicPr>
            <a:picLocks noChangeAspect="1"/>
          </p:cNvPicPr>
          <p:nvPr/>
        </p:nvPicPr>
        <p:blipFill>
          <a:blip r:embed="rId4"/>
          <a:stretch>
            <a:fillRect/>
          </a:stretch>
        </p:blipFill>
        <p:spPr>
          <a:xfrm>
            <a:off x="8104898" y="3944806"/>
            <a:ext cx="4069252" cy="2906124"/>
          </a:xfrm>
          <a:prstGeom prst="rect">
            <a:avLst/>
          </a:prstGeom>
        </p:spPr>
      </p:pic>
      <p:pic>
        <p:nvPicPr>
          <p:cNvPr id="5" name="Immagine 4">
            <a:extLst>
              <a:ext uri="{FF2B5EF4-FFF2-40B4-BE49-F238E27FC236}">
                <a16:creationId xmlns:a16="http://schemas.microsoft.com/office/drawing/2014/main" xmlns="" id="{FC2BB10C-EB72-4817-9365-BD95E75A117B}"/>
              </a:ext>
            </a:extLst>
          </p:cNvPr>
          <p:cNvPicPr>
            <a:picLocks noChangeAspect="1"/>
          </p:cNvPicPr>
          <p:nvPr/>
        </p:nvPicPr>
        <p:blipFill>
          <a:blip r:embed="rId5"/>
          <a:stretch>
            <a:fillRect/>
          </a:stretch>
        </p:blipFill>
        <p:spPr>
          <a:xfrm>
            <a:off x="0" y="3789963"/>
            <a:ext cx="4286068" cy="3060967"/>
          </a:xfrm>
          <a:prstGeom prst="rect">
            <a:avLst/>
          </a:prstGeom>
        </p:spPr>
      </p:pic>
      <p:pic>
        <p:nvPicPr>
          <p:cNvPr id="6" name="Segnale acust. registr.">
            <a:hlinkClick r:id="" action="ppaction://media"/>
            <a:extLst>
              <a:ext uri="{FF2B5EF4-FFF2-40B4-BE49-F238E27FC236}">
                <a16:creationId xmlns:a16="http://schemas.microsoft.com/office/drawing/2014/main" xmlns="" id="{0F059C0A-A138-4AB9-BF57-FBFB86D0FF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9306" y="666080"/>
            <a:ext cx="456284" cy="456284"/>
          </a:xfrm>
          <a:prstGeom prst="rect">
            <a:avLst/>
          </a:prstGeom>
        </p:spPr>
      </p:pic>
    </p:spTree>
    <p:extLst>
      <p:ext uri="{BB962C8B-B14F-4D97-AF65-F5344CB8AC3E}">
        <p14:creationId xmlns:p14="http://schemas.microsoft.com/office/powerpoint/2010/main" val="362968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8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AE85754A-F9E8-46AC-84BD-287ABC50AEE4}"/>
              </a:ext>
            </a:extLst>
          </p:cNvPr>
          <p:cNvSpPr>
            <a:spLocks noGrp="1"/>
          </p:cNvSpPr>
          <p:nvPr>
            <p:ph type="title"/>
          </p:nvPr>
        </p:nvSpPr>
        <p:spPr/>
        <p:txBody>
          <a:bodyPr>
            <a:normAutofit/>
          </a:bodyPr>
          <a:lstStyle/>
          <a:p>
            <a:r>
              <a:rPr lang="it-CH" sz="4400" dirty="0" err="1"/>
              <a:t>Où</a:t>
            </a:r>
            <a:r>
              <a:rPr lang="it-CH" sz="4400" dirty="0"/>
              <a:t> se </a:t>
            </a:r>
            <a:r>
              <a:rPr lang="it-CH" sz="4400" dirty="0" err="1"/>
              <a:t>trouve</a:t>
            </a:r>
            <a:r>
              <a:rPr lang="it-CH" sz="4400" dirty="0"/>
              <a:t>…</a:t>
            </a:r>
          </a:p>
        </p:txBody>
      </p:sp>
      <p:pic>
        <p:nvPicPr>
          <p:cNvPr id="8" name="Segnaposto contenuto 7">
            <a:extLst>
              <a:ext uri="{FF2B5EF4-FFF2-40B4-BE49-F238E27FC236}">
                <a16:creationId xmlns:a16="http://schemas.microsoft.com/office/drawing/2014/main" xmlns="" id="{936B94F0-3156-46E2-BF18-B6F2C27835F5}"/>
              </a:ext>
            </a:extLst>
          </p:cNvPr>
          <p:cNvPicPr>
            <a:picLocks noGrp="1" noChangeAspect="1"/>
          </p:cNvPicPr>
          <p:nvPr>
            <p:ph idx="1"/>
          </p:nvPr>
        </p:nvPicPr>
        <p:blipFill>
          <a:blip r:embed="rId4"/>
          <a:stretch>
            <a:fillRect/>
          </a:stretch>
        </p:blipFill>
        <p:spPr>
          <a:xfrm>
            <a:off x="5703218" y="457200"/>
            <a:ext cx="3840392" cy="5632575"/>
          </a:xfrm>
          <a:prstGeom prst="rect">
            <a:avLst/>
          </a:prstGeom>
        </p:spPr>
      </p:pic>
      <p:sp>
        <p:nvSpPr>
          <p:cNvPr id="7" name="Segnaposto testo 6">
            <a:extLst>
              <a:ext uri="{FF2B5EF4-FFF2-40B4-BE49-F238E27FC236}">
                <a16:creationId xmlns:a16="http://schemas.microsoft.com/office/drawing/2014/main" xmlns="" id="{D581CB66-E009-4E02-A4D1-C741B60F345A}"/>
              </a:ext>
            </a:extLst>
          </p:cNvPr>
          <p:cNvSpPr>
            <a:spLocks noGrp="1"/>
          </p:cNvSpPr>
          <p:nvPr>
            <p:ph type="body" sz="half" idx="2"/>
          </p:nvPr>
        </p:nvSpPr>
        <p:spPr/>
        <p:txBody>
          <a:bodyPr>
            <a:normAutofit/>
          </a:bodyPr>
          <a:lstStyle/>
          <a:p>
            <a:r>
              <a:rPr lang="it-CH" sz="2800" dirty="0"/>
              <a:t>La legende de </a:t>
            </a:r>
            <a:r>
              <a:rPr lang="it-CH" sz="2800" dirty="0" err="1"/>
              <a:t>Syri</a:t>
            </a:r>
            <a:r>
              <a:rPr lang="it-CH" sz="2800" dirty="0"/>
              <a:t> i </a:t>
            </a:r>
            <a:r>
              <a:rPr lang="it-CH" sz="2800" dirty="0" err="1"/>
              <a:t>Kaltër</a:t>
            </a:r>
            <a:r>
              <a:rPr lang="it-CH" sz="2800" dirty="0"/>
              <a:t> est </a:t>
            </a:r>
            <a:r>
              <a:rPr lang="it-CH" sz="2800" dirty="0" err="1"/>
              <a:t>ambientée</a:t>
            </a:r>
            <a:r>
              <a:rPr lang="it-CH" sz="2800" dirty="0"/>
              <a:t> à </a:t>
            </a:r>
            <a:r>
              <a:rPr lang="it-CH" sz="2800" dirty="0" err="1"/>
              <a:t>Sarandë</a:t>
            </a:r>
            <a:r>
              <a:rPr lang="it-CH" sz="2800" dirty="0"/>
              <a:t>, en </a:t>
            </a:r>
            <a:r>
              <a:rPr lang="it-CH" sz="2800" dirty="0" err="1"/>
              <a:t>Albanie</a:t>
            </a:r>
            <a:r>
              <a:rPr lang="it-CH" sz="2800" dirty="0"/>
              <a:t>.</a:t>
            </a:r>
          </a:p>
        </p:txBody>
      </p:sp>
      <p:pic>
        <p:nvPicPr>
          <p:cNvPr id="2" name="Segnale acust. registr.">
            <a:hlinkClick r:id="" action="ppaction://media"/>
            <a:extLst>
              <a:ext uri="{FF2B5EF4-FFF2-40B4-BE49-F238E27FC236}">
                <a16:creationId xmlns:a16="http://schemas.microsoft.com/office/drawing/2014/main" xmlns="" id="{F6347005-09AE-40F0-A824-2E888E9C68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0571" y="457200"/>
            <a:ext cx="406400" cy="406400"/>
          </a:xfrm>
          <a:prstGeom prst="rect">
            <a:avLst/>
          </a:prstGeom>
        </p:spPr>
      </p:pic>
    </p:spTree>
    <p:extLst>
      <p:ext uri="{BB962C8B-B14F-4D97-AF65-F5344CB8AC3E}">
        <p14:creationId xmlns:p14="http://schemas.microsoft.com/office/powerpoint/2010/main" val="23241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2759F3D3-C721-401D-A6F0-B1DBBCA05005}"/>
              </a:ext>
            </a:extLst>
          </p:cNvPr>
          <p:cNvSpPr>
            <a:spLocks noGrp="1"/>
          </p:cNvSpPr>
          <p:nvPr>
            <p:ph type="title"/>
          </p:nvPr>
        </p:nvSpPr>
        <p:spPr>
          <a:xfrm>
            <a:off x="495417" y="-158772"/>
            <a:ext cx="3932237" cy="2362200"/>
          </a:xfrm>
        </p:spPr>
        <p:txBody>
          <a:bodyPr>
            <a:normAutofit/>
          </a:bodyPr>
          <a:lstStyle/>
          <a:p>
            <a:r>
              <a:rPr lang="it-CH" sz="4000" dirty="0" err="1"/>
              <a:t>Syri</a:t>
            </a:r>
            <a:r>
              <a:rPr lang="it-CH" sz="4000" dirty="0"/>
              <a:t> i </a:t>
            </a:r>
            <a:r>
              <a:rPr lang="it-CH" sz="4400" dirty="0" err="1"/>
              <a:t>Kaltër</a:t>
            </a:r>
            <a:endParaRPr lang="it-CH" sz="4000" dirty="0"/>
          </a:p>
        </p:txBody>
      </p:sp>
      <p:sp>
        <p:nvSpPr>
          <p:cNvPr id="7" name="Segnaposto testo 6">
            <a:extLst>
              <a:ext uri="{FF2B5EF4-FFF2-40B4-BE49-F238E27FC236}">
                <a16:creationId xmlns:a16="http://schemas.microsoft.com/office/drawing/2014/main" xmlns="" id="{AD1D6576-6F3F-4DEA-BF86-3B6AD4308376}"/>
              </a:ext>
            </a:extLst>
          </p:cNvPr>
          <p:cNvSpPr>
            <a:spLocks noGrp="1"/>
          </p:cNvSpPr>
          <p:nvPr>
            <p:ph type="body" sz="half" idx="2"/>
          </p:nvPr>
        </p:nvSpPr>
        <p:spPr>
          <a:xfrm>
            <a:off x="841248" y="2099734"/>
            <a:ext cx="3200400" cy="4067150"/>
          </a:xfrm>
        </p:spPr>
        <p:txBody>
          <a:bodyPr>
            <a:normAutofit fontScale="92500"/>
          </a:bodyPr>
          <a:lstStyle/>
          <a:p>
            <a:r>
              <a:rPr lang="fr-FR" sz="2400" dirty="0" err="1"/>
              <a:t>Syri</a:t>
            </a:r>
            <a:r>
              <a:rPr lang="fr-FR" sz="2400" dirty="0"/>
              <a:t> i </a:t>
            </a:r>
            <a:r>
              <a:rPr lang="fr-FR" sz="2400" dirty="0" err="1"/>
              <a:t>Kaltër</a:t>
            </a:r>
            <a:r>
              <a:rPr lang="fr-FR" sz="2400" dirty="0"/>
              <a:t> veut dire ’’</a:t>
            </a:r>
            <a:r>
              <a:rPr lang="fr-FR" sz="2400" dirty="0" err="1"/>
              <a:t>oeil</a:t>
            </a:r>
            <a:r>
              <a:rPr lang="fr-FR" sz="2400" dirty="0"/>
              <a:t> bleu’’. La </a:t>
            </a:r>
            <a:r>
              <a:rPr lang="fr-FR" sz="2400" dirty="0" err="1"/>
              <a:t>legende</a:t>
            </a:r>
            <a:r>
              <a:rPr lang="fr-FR" sz="2400" dirty="0"/>
              <a:t> a ce nom parce que les eaux prennent la forme d’un </a:t>
            </a:r>
            <a:r>
              <a:rPr lang="fr-FR" sz="2400" dirty="0" err="1"/>
              <a:t>oeil</a:t>
            </a:r>
            <a:r>
              <a:rPr lang="fr-FR" sz="2400" dirty="0"/>
              <a:t>. La couleur du centre de l’eau forme une </a:t>
            </a:r>
            <a:r>
              <a:rPr lang="fr-FR" sz="2400" dirty="0" err="1"/>
              <a:t>oupille</a:t>
            </a:r>
            <a:r>
              <a:rPr lang="fr-FR" sz="2400" dirty="0"/>
              <a:t> et la végétation autour de l’eau forment les cils.</a:t>
            </a:r>
          </a:p>
          <a:p>
            <a:endParaRPr lang="it-CH" dirty="0"/>
          </a:p>
        </p:txBody>
      </p:sp>
      <p:pic>
        <p:nvPicPr>
          <p:cNvPr id="8" name="Immagine 7">
            <a:extLst>
              <a:ext uri="{FF2B5EF4-FFF2-40B4-BE49-F238E27FC236}">
                <a16:creationId xmlns:a16="http://schemas.microsoft.com/office/drawing/2014/main" xmlns="" id="{56644EFC-55D6-464F-AA4E-31759DB5000B}"/>
              </a:ext>
            </a:extLst>
          </p:cNvPr>
          <p:cNvPicPr>
            <a:picLocks noChangeAspect="1"/>
          </p:cNvPicPr>
          <p:nvPr/>
        </p:nvPicPr>
        <p:blipFill>
          <a:blip r:embed="rId4"/>
          <a:stretch>
            <a:fillRect/>
          </a:stretch>
        </p:blipFill>
        <p:spPr>
          <a:xfrm>
            <a:off x="4427654" y="1181552"/>
            <a:ext cx="6742344" cy="4494896"/>
          </a:xfrm>
          <a:prstGeom prst="rect">
            <a:avLst/>
          </a:prstGeom>
        </p:spPr>
      </p:pic>
      <p:pic>
        <p:nvPicPr>
          <p:cNvPr id="2" name="Segnale acust. registr.">
            <a:hlinkClick r:id="" action="ppaction://media"/>
            <a:extLst>
              <a:ext uri="{FF2B5EF4-FFF2-40B4-BE49-F238E27FC236}">
                <a16:creationId xmlns:a16="http://schemas.microsoft.com/office/drawing/2014/main" xmlns="" id="{F700FCCA-AD1D-4812-9FC7-D777AC0795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217" y="199796"/>
            <a:ext cx="406400" cy="406400"/>
          </a:xfrm>
          <a:prstGeom prst="rect">
            <a:avLst/>
          </a:prstGeom>
        </p:spPr>
      </p:pic>
    </p:spTree>
    <p:extLst>
      <p:ext uri="{BB962C8B-B14F-4D97-AF65-F5344CB8AC3E}">
        <p14:creationId xmlns:p14="http://schemas.microsoft.com/office/powerpoint/2010/main" val="33079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5" grpId="0"/>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DB2E10C1-396F-42A4-BC05-026A7AEAA748}"/>
              </a:ext>
            </a:extLst>
          </p:cNvPr>
          <p:cNvSpPr>
            <a:spLocks noGrp="1"/>
          </p:cNvSpPr>
          <p:nvPr>
            <p:ph type="title"/>
          </p:nvPr>
        </p:nvSpPr>
        <p:spPr>
          <a:xfrm>
            <a:off x="1148750" y="503238"/>
            <a:ext cx="9692640" cy="1325562"/>
          </a:xfrm>
        </p:spPr>
        <p:txBody>
          <a:bodyPr/>
          <a:lstStyle/>
          <a:p>
            <a:r>
              <a:rPr lang="it-CH" dirty="0"/>
              <a:t>La </a:t>
            </a:r>
            <a:r>
              <a:rPr lang="it-CH" dirty="0" err="1"/>
              <a:t>légende</a:t>
            </a:r>
            <a:endParaRPr lang="it-CH" dirty="0"/>
          </a:p>
        </p:txBody>
      </p:sp>
      <p:sp>
        <p:nvSpPr>
          <p:cNvPr id="6" name="Segnaposto contenuto 5">
            <a:extLst>
              <a:ext uri="{FF2B5EF4-FFF2-40B4-BE49-F238E27FC236}">
                <a16:creationId xmlns:a16="http://schemas.microsoft.com/office/drawing/2014/main" xmlns="" id="{34FDBAE4-E310-4706-9E6E-3766B166A75D}"/>
              </a:ext>
            </a:extLst>
          </p:cNvPr>
          <p:cNvSpPr>
            <a:spLocks noGrp="1"/>
          </p:cNvSpPr>
          <p:nvPr>
            <p:ph idx="1"/>
          </p:nvPr>
        </p:nvSpPr>
        <p:spPr/>
        <p:txBody>
          <a:bodyPr>
            <a:normAutofit/>
          </a:bodyPr>
          <a:lstStyle/>
          <a:p>
            <a:r>
              <a:rPr lang="fr-FR" sz="2400" dirty="0"/>
              <a:t>La légende raconte l'histoire d'un serpent géant qui est sorti des eaux de </a:t>
            </a:r>
            <a:r>
              <a:rPr lang="fr-FR" sz="2400" dirty="0" err="1"/>
              <a:t>Saranda</a:t>
            </a:r>
            <a:r>
              <a:rPr lang="fr-FR" sz="2400" dirty="0"/>
              <a:t> et </a:t>
            </a:r>
            <a:r>
              <a:rPr lang="fr-FR" sz="2400" dirty="0" err="1"/>
              <a:t>Delvina</a:t>
            </a:r>
            <a:r>
              <a:rPr lang="fr-FR" sz="2400" dirty="0"/>
              <a:t>. Au pont de la ville de </a:t>
            </a:r>
            <a:r>
              <a:rPr lang="fr-FR" sz="2400" dirty="0" err="1"/>
              <a:t>Saranda</a:t>
            </a:r>
            <a:r>
              <a:rPr lang="fr-FR" sz="2400" dirty="0"/>
              <a:t>, il y avait une petite source, à partir de laquelle de nombreuses femmes et enfants puisaient de l'eau pour la maison. Pendant que certaines femmes prenaient de l'eau, le serpent est venu et a mangé toutes ces personnes.</a:t>
            </a:r>
          </a:p>
          <a:p>
            <a:pPr marL="0" indent="0">
              <a:buNone/>
            </a:pPr>
            <a:endParaRPr lang="fr-FR" dirty="0"/>
          </a:p>
        </p:txBody>
      </p:sp>
      <p:pic>
        <p:nvPicPr>
          <p:cNvPr id="2" name="Segnale acust. registr.">
            <a:hlinkClick r:id="" action="ppaction://media"/>
            <a:extLst>
              <a:ext uri="{FF2B5EF4-FFF2-40B4-BE49-F238E27FC236}">
                <a16:creationId xmlns:a16="http://schemas.microsoft.com/office/drawing/2014/main" xmlns="" id="{5E6C0F26-FC92-47BD-A48D-AA8C886A7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0413" y="300038"/>
            <a:ext cx="406400" cy="406400"/>
          </a:xfrm>
          <a:prstGeom prst="rect">
            <a:avLst/>
          </a:prstGeom>
        </p:spPr>
      </p:pic>
      <p:pic>
        <p:nvPicPr>
          <p:cNvPr id="3" name="Immagine 2">
            <a:extLst>
              <a:ext uri="{FF2B5EF4-FFF2-40B4-BE49-F238E27FC236}">
                <a16:creationId xmlns:a16="http://schemas.microsoft.com/office/drawing/2014/main" xmlns="" id="{6ABD4CE0-2F5D-4924-9702-5822F4BD39D9}"/>
              </a:ext>
            </a:extLst>
          </p:cNvPr>
          <p:cNvPicPr>
            <a:picLocks noChangeAspect="1"/>
          </p:cNvPicPr>
          <p:nvPr/>
        </p:nvPicPr>
        <p:blipFill>
          <a:blip r:embed="rId5"/>
          <a:stretch>
            <a:fillRect/>
          </a:stretch>
        </p:blipFill>
        <p:spPr>
          <a:xfrm>
            <a:off x="7598004" y="4290373"/>
            <a:ext cx="4593996" cy="2584123"/>
          </a:xfrm>
          <a:prstGeom prst="rect">
            <a:avLst/>
          </a:prstGeom>
        </p:spPr>
      </p:pic>
    </p:spTree>
    <p:extLst>
      <p:ext uri="{BB962C8B-B14F-4D97-AF65-F5344CB8AC3E}">
        <p14:creationId xmlns:p14="http://schemas.microsoft.com/office/powerpoint/2010/main" val="14229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7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A8D2209F-5BE1-4276-BB07-9AF99DC0A13A}"/>
              </a:ext>
            </a:extLst>
          </p:cNvPr>
          <p:cNvSpPr/>
          <p:nvPr/>
        </p:nvSpPr>
        <p:spPr>
          <a:xfrm>
            <a:off x="0" y="0"/>
            <a:ext cx="12192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Puis le reptile est allé vers Sopot et, en chemin, a mangé des troupeaux entiers de bétail et a également mangé les deux bergers. Un vieil homme sage a proposé aux villageois de charger du bois sec et de le brûler sur le dos des ânes. Lorsque le serpent s'approchait pour dévorer la personne qui mettait le feu au bois sec, le destin voulait que le serpent mange réellement les ânes. Ainsi, après avoir mangé les ânes, le serpent a été brûlé à l'intérieur par les flammes</a:t>
            </a:r>
            <a:r>
              <a:rPr lang="fr-FR" dirty="0"/>
              <a:t>.</a:t>
            </a:r>
          </a:p>
        </p:txBody>
      </p:sp>
      <p:pic>
        <p:nvPicPr>
          <p:cNvPr id="2" name="Segnale acust. registr.">
            <a:hlinkClick r:id="" action="ppaction://media"/>
            <a:extLst>
              <a:ext uri="{FF2B5EF4-FFF2-40B4-BE49-F238E27FC236}">
                <a16:creationId xmlns:a16="http://schemas.microsoft.com/office/drawing/2014/main" xmlns="" id="{E2EFBD5B-6757-4DA9-9DA8-D37BD422AC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3023" y="631594"/>
            <a:ext cx="385452" cy="385452"/>
          </a:xfrm>
          <a:prstGeom prst="rect">
            <a:avLst/>
          </a:prstGeom>
        </p:spPr>
      </p:pic>
      <p:pic>
        <p:nvPicPr>
          <p:cNvPr id="3" name="Immagine 2">
            <a:extLst>
              <a:ext uri="{FF2B5EF4-FFF2-40B4-BE49-F238E27FC236}">
                <a16:creationId xmlns:a16="http://schemas.microsoft.com/office/drawing/2014/main" xmlns="" id="{6CCCA985-05F1-41A9-81FC-CB7A5BD0C966}"/>
              </a:ext>
            </a:extLst>
          </p:cNvPr>
          <p:cNvPicPr>
            <a:picLocks noChangeAspect="1"/>
          </p:cNvPicPr>
          <p:nvPr/>
        </p:nvPicPr>
        <p:blipFill>
          <a:blip r:embed="rId5"/>
          <a:stretch>
            <a:fillRect/>
          </a:stretch>
        </p:blipFill>
        <p:spPr>
          <a:xfrm>
            <a:off x="552813" y="0"/>
            <a:ext cx="4236003" cy="2370830"/>
          </a:xfrm>
          <a:prstGeom prst="rect">
            <a:avLst/>
          </a:prstGeom>
        </p:spPr>
      </p:pic>
    </p:spTree>
    <p:extLst>
      <p:ext uri="{BB962C8B-B14F-4D97-AF65-F5344CB8AC3E}">
        <p14:creationId xmlns:p14="http://schemas.microsoft.com/office/powerpoint/2010/main" val="250118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D345D190-D739-4358-B7A2-D946EBA921E5}"/>
              </a:ext>
            </a:extLst>
          </p:cNvPr>
          <p:cNvSpPr/>
          <p:nvPr/>
        </p:nvSpPr>
        <p:spPr>
          <a:xfrm>
            <a:off x="1" y="0"/>
            <a:ext cx="12192000" cy="6857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r>
              <a:rPr lang="fr-FR" sz="2400" dirty="0"/>
              <a:t>Le reptile, en brûlant, a crié: «Où es-tu, mer, qui a donné naissance à ma tête? Et toi, rivière, mon frère? " La mer et le fleuve de Sopot se dirigeaient vers lui, tandis que le serpent angoissant se tortillait devant la montagne, sur laquelle subsistent aujourd'hui les signes visibles de son action.</a:t>
            </a:r>
          </a:p>
          <a:p>
            <a:pPr algn="ctr"/>
            <a:endParaRPr lang="fr-FR" sz="2400" dirty="0"/>
          </a:p>
          <a:p>
            <a:pPr algn="ctr"/>
            <a:endParaRPr lang="fr-FR" sz="2400" dirty="0"/>
          </a:p>
          <a:p>
            <a:pPr algn="ctr"/>
            <a:endParaRPr lang="fr-FR" sz="2400" dirty="0"/>
          </a:p>
          <a:p>
            <a:pPr algn="ctr"/>
            <a:r>
              <a:rPr lang="fr-FR" sz="2400" dirty="0"/>
              <a:t>Puis il est tombé mort. Ainsi, à partir de ce moment, la montagne et l'eau de mer s'unissent en père et en fils.</a:t>
            </a:r>
          </a:p>
          <a:p>
            <a:pPr algn="ctr"/>
            <a:endParaRPr lang="fr-FR" sz="2400" dirty="0"/>
          </a:p>
          <a:p>
            <a:pPr algn="ctr"/>
            <a:endParaRPr lang="fr-FR" sz="2400" dirty="0"/>
          </a:p>
          <a:p>
            <a:pPr algn="ctr"/>
            <a:endParaRPr lang="fr-FR" dirty="0"/>
          </a:p>
          <a:p>
            <a:pPr algn="ctr"/>
            <a:endParaRPr lang="fr-FR" dirty="0"/>
          </a:p>
          <a:p>
            <a:pPr algn="ctr"/>
            <a:endParaRPr lang="fr-FR" dirty="0"/>
          </a:p>
          <a:p>
            <a:pPr algn="ctr"/>
            <a:endParaRPr lang="fr-FR" dirty="0"/>
          </a:p>
        </p:txBody>
      </p:sp>
      <p:pic>
        <p:nvPicPr>
          <p:cNvPr id="3" name="Segnale acust. registr.">
            <a:hlinkClick r:id="" action="ppaction://media"/>
            <a:extLst>
              <a:ext uri="{FF2B5EF4-FFF2-40B4-BE49-F238E27FC236}">
                <a16:creationId xmlns:a16="http://schemas.microsoft.com/office/drawing/2014/main" xmlns="" id="{94CCB9D1-6F4D-465C-993B-67AD564217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8693" y="322344"/>
            <a:ext cx="406400" cy="406400"/>
          </a:xfrm>
          <a:prstGeom prst="rect">
            <a:avLst/>
          </a:prstGeom>
        </p:spPr>
      </p:pic>
      <p:pic>
        <p:nvPicPr>
          <p:cNvPr id="4" name="Immagine 3">
            <a:extLst>
              <a:ext uri="{FF2B5EF4-FFF2-40B4-BE49-F238E27FC236}">
                <a16:creationId xmlns:a16="http://schemas.microsoft.com/office/drawing/2014/main" xmlns="" id="{F48DE193-CEA9-4570-983C-7AE0E8099D9A}"/>
              </a:ext>
            </a:extLst>
          </p:cNvPr>
          <p:cNvPicPr>
            <a:picLocks noChangeAspect="1"/>
          </p:cNvPicPr>
          <p:nvPr/>
        </p:nvPicPr>
        <p:blipFill>
          <a:blip r:embed="rId5"/>
          <a:stretch>
            <a:fillRect/>
          </a:stretch>
        </p:blipFill>
        <p:spPr>
          <a:xfrm>
            <a:off x="8653806" y="4204355"/>
            <a:ext cx="3538193" cy="2653645"/>
          </a:xfrm>
          <a:prstGeom prst="rect">
            <a:avLst/>
          </a:prstGeom>
        </p:spPr>
      </p:pic>
    </p:spTree>
    <p:extLst>
      <p:ext uri="{BB962C8B-B14F-4D97-AF65-F5344CB8AC3E}">
        <p14:creationId xmlns:p14="http://schemas.microsoft.com/office/powerpoint/2010/main" val="40860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6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D905AC5B-9D71-4E88-98E3-9C8EC613EE3E}"/>
              </a:ext>
            </a:extLst>
          </p:cNvPr>
          <p:cNvSpPr>
            <a:spLocks noGrp="1"/>
          </p:cNvSpPr>
          <p:nvPr>
            <p:ph type="ctrTitle"/>
          </p:nvPr>
        </p:nvSpPr>
        <p:spPr>
          <a:xfrm>
            <a:off x="1595269" y="1122362"/>
            <a:ext cx="9001462" cy="2912309"/>
          </a:xfrm>
        </p:spPr>
        <p:txBody>
          <a:bodyPr>
            <a:normAutofit/>
          </a:bodyPr>
          <a:lstStyle/>
          <a:p>
            <a:r>
              <a:rPr lang="it-CH" sz="9600" dirty="0"/>
              <a:t>FIN</a:t>
            </a:r>
          </a:p>
        </p:txBody>
      </p:sp>
    </p:spTree>
    <p:extLst>
      <p:ext uri="{BB962C8B-B14F-4D97-AF65-F5344CB8AC3E}">
        <p14:creationId xmlns:p14="http://schemas.microsoft.com/office/powerpoint/2010/main" val="28938164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866B70A-8E24-48BA-AE31-D9A623C959BE}"/>
              </a:ext>
            </a:extLst>
          </p:cNvPr>
          <p:cNvSpPr>
            <a:spLocks noGrp="1"/>
          </p:cNvSpPr>
          <p:nvPr>
            <p:ph type="title"/>
          </p:nvPr>
        </p:nvSpPr>
        <p:spPr/>
        <p:txBody>
          <a:bodyPr/>
          <a:lstStyle/>
          <a:p>
            <a:r>
              <a:rPr lang="it-CH" dirty="0"/>
              <a:t>Le Kosovo</a:t>
            </a:r>
          </a:p>
        </p:txBody>
      </p:sp>
      <p:sp>
        <p:nvSpPr>
          <p:cNvPr id="3" name="Segnaposto contenuto 2">
            <a:extLst>
              <a:ext uri="{FF2B5EF4-FFF2-40B4-BE49-F238E27FC236}">
                <a16:creationId xmlns:a16="http://schemas.microsoft.com/office/drawing/2014/main" xmlns="" id="{1BC72970-E4F8-4D94-9750-70BA7731658F}"/>
              </a:ext>
            </a:extLst>
          </p:cNvPr>
          <p:cNvSpPr>
            <a:spLocks noGrp="1"/>
          </p:cNvSpPr>
          <p:nvPr>
            <p:ph idx="1"/>
          </p:nvPr>
        </p:nvSpPr>
        <p:spPr>
          <a:xfrm>
            <a:off x="838200" y="1825625"/>
            <a:ext cx="6439293" cy="4667250"/>
          </a:xfrm>
        </p:spPr>
        <p:txBody>
          <a:bodyPr/>
          <a:lstStyle/>
          <a:p>
            <a:r>
              <a:rPr lang="it-CH" dirty="0"/>
              <a:t>Le Kosovo se </a:t>
            </a:r>
            <a:r>
              <a:rPr lang="it-CH" dirty="0" err="1"/>
              <a:t>trouve</a:t>
            </a:r>
            <a:r>
              <a:rPr lang="it-CH" dirty="0"/>
              <a:t> </a:t>
            </a:r>
            <a:r>
              <a:rPr lang="it-CH" dirty="0" err="1"/>
              <a:t>dans</a:t>
            </a:r>
            <a:r>
              <a:rPr lang="it-CH" dirty="0"/>
              <a:t> </a:t>
            </a:r>
            <a:r>
              <a:rPr lang="it-CH" dirty="0" err="1"/>
              <a:t>les</a:t>
            </a:r>
            <a:r>
              <a:rPr lang="it-CH" dirty="0"/>
              <a:t> </a:t>
            </a:r>
            <a:r>
              <a:rPr lang="it-CH" dirty="0" err="1"/>
              <a:t>Balkans</a:t>
            </a:r>
            <a:r>
              <a:rPr lang="it-CH" dirty="0"/>
              <a:t> et borde </a:t>
            </a:r>
            <a:r>
              <a:rPr lang="it-CH" dirty="0" err="1"/>
              <a:t>avec</a:t>
            </a:r>
            <a:r>
              <a:rPr lang="it-CH" dirty="0"/>
              <a:t> la </a:t>
            </a:r>
            <a:r>
              <a:rPr lang="it-CH" dirty="0" err="1"/>
              <a:t>Serbie</a:t>
            </a:r>
            <a:r>
              <a:rPr lang="it-CH" dirty="0"/>
              <a:t>, l’</a:t>
            </a:r>
            <a:r>
              <a:rPr lang="it-CH" dirty="0" err="1"/>
              <a:t>Albanie</a:t>
            </a:r>
            <a:r>
              <a:rPr lang="it-CH" dirty="0"/>
              <a:t>, la Macedonie et le </a:t>
            </a:r>
            <a:r>
              <a:rPr lang="it-CH" dirty="0" err="1"/>
              <a:t>Monténégro</a:t>
            </a:r>
            <a:r>
              <a:rPr lang="it-CH" dirty="0"/>
              <a:t>.</a:t>
            </a:r>
          </a:p>
          <a:p>
            <a:endParaRPr lang="it-CH" dirty="0"/>
          </a:p>
          <a:p>
            <a:r>
              <a:rPr lang="it-CH" dirty="0"/>
              <a:t>La capitale </a:t>
            </a:r>
            <a:r>
              <a:rPr lang="it-CH" dirty="0" err="1"/>
              <a:t>du</a:t>
            </a:r>
            <a:r>
              <a:rPr lang="it-CH" dirty="0"/>
              <a:t> Kosovo est Prishtina, </a:t>
            </a:r>
            <a:r>
              <a:rPr lang="it-CH" dirty="0" err="1"/>
              <a:t>où</a:t>
            </a:r>
            <a:r>
              <a:rPr lang="it-CH" dirty="0"/>
              <a:t> se </a:t>
            </a:r>
            <a:r>
              <a:rPr lang="it-CH" dirty="0" err="1"/>
              <a:t>trouve</a:t>
            </a:r>
            <a:r>
              <a:rPr lang="it-CH" dirty="0"/>
              <a:t> le </a:t>
            </a:r>
            <a:r>
              <a:rPr lang="it-CH" dirty="0" err="1"/>
              <a:t>aéreoport</a:t>
            </a:r>
            <a:r>
              <a:rPr lang="it-CH" dirty="0"/>
              <a:t> </a:t>
            </a:r>
            <a:r>
              <a:rPr lang="it-CH" dirty="0" err="1"/>
              <a:t>international</a:t>
            </a:r>
            <a:r>
              <a:rPr lang="it-CH" dirty="0"/>
              <a:t> ‘’</a:t>
            </a:r>
            <a:r>
              <a:rPr lang="it-CH" dirty="0" err="1"/>
              <a:t>Adem</a:t>
            </a:r>
            <a:r>
              <a:rPr lang="it-CH" dirty="0"/>
              <a:t> </a:t>
            </a:r>
            <a:r>
              <a:rPr lang="it-CH" dirty="0" err="1"/>
              <a:t>Jashari</a:t>
            </a:r>
            <a:r>
              <a:rPr lang="it-CH" dirty="0"/>
              <a:t>’’.</a:t>
            </a:r>
          </a:p>
          <a:p>
            <a:r>
              <a:rPr lang="it-CH" dirty="0"/>
              <a:t>Le Kosovo à 1.873 </a:t>
            </a:r>
            <a:r>
              <a:rPr lang="it-CH" dirty="0" err="1"/>
              <a:t>milions</a:t>
            </a:r>
            <a:r>
              <a:rPr lang="it-CH" dirty="0"/>
              <a:t> </a:t>
            </a:r>
            <a:r>
              <a:rPr lang="it-CH" dirty="0" smtClean="0"/>
              <a:t>d’ </a:t>
            </a:r>
            <a:r>
              <a:rPr lang="it-CH" dirty="0" err="1" smtClean="0"/>
              <a:t>habitants</a:t>
            </a:r>
            <a:endParaRPr lang="it-CH" dirty="0"/>
          </a:p>
        </p:txBody>
      </p:sp>
      <p:pic>
        <p:nvPicPr>
          <p:cNvPr id="4" name="Immagine 3">
            <a:extLst>
              <a:ext uri="{FF2B5EF4-FFF2-40B4-BE49-F238E27FC236}">
                <a16:creationId xmlns:a16="http://schemas.microsoft.com/office/drawing/2014/main" xmlns="" id="{E434888F-4DEC-4CA7-901D-2C7A73907034}"/>
              </a:ext>
            </a:extLst>
          </p:cNvPr>
          <p:cNvPicPr>
            <a:picLocks noChangeAspect="1"/>
          </p:cNvPicPr>
          <p:nvPr/>
        </p:nvPicPr>
        <p:blipFill>
          <a:blip r:embed="rId4"/>
          <a:stretch>
            <a:fillRect/>
          </a:stretch>
        </p:blipFill>
        <p:spPr>
          <a:xfrm>
            <a:off x="7064211" y="2921953"/>
            <a:ext cx="4191000" cy="3705225"/>
          </a:xfrm>
          <a:prstGeom prst="rect">
            <a:avLst/>
          </a:prstGeom>
        </p:spPr>
      </p:pic>
      <p:pic>
        <p:nvPicPr>
          <p:cNvPr id="6" name="Segnale acust. registr.">
            <a:hlinkClick r:id="" action="ppaction://media"/>
            <a:extLst>
              <a:ext uri="{FF2B5EF4-FFF2-40B4-BE49-F238E27FC236}">
                <a16:creationId xmlns:a16="http://schemas.microsoft.com/office/drawing/2014/main" xmlns="" id="{34D6D326-A9B1-4688-A4D5-EB6C77DC8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244" y="609600"/>
            <a:ext cx="406400" cy="406400"/>
          </a:xfrm>
          <a:prstGeom prst="rect">
            <a:avLst/>
          </a:prstGeom>
        </p:spPr>
      </p:pic>
    </p:spTree>
    <p:extLst>
      <p:ext uri="{BB962C8B-B14F-4D97-AF65-F5344CB8AC3E}">
        <p14:creationId xmlns:p14="http://schemas.microsoft.com/office/powerpoint/2010/main" val="37351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7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7B59590-9E91-405B-AC54-E8EED1F5D104}"/>
              </a:ext>
            </a:extLst>
          </p:cNvPr>
          <p:cNvSpPr>
            <a:spLocks noGrp="1"/>
          </p:cNvSpPr>
          <p:nvPr>
            <p:ph type="title"/>
          </p:nvPr>
        </p:nvSpPr>
        <p:spPr/>
        <p:txBody>
          <a:bodyPr>
            <a:normAutofit/>
          </a:bodyPr>
          <a:lstStyle/>
          <a:p>
            <a:r>
              <a:rPr lang="it-CH" sz="4800" dirty="0" err="1"/>
              <a:t>Suhareka</a:t>
            </a:r>
            <a:endParaRPr lang="it-CH" sz="4800" dirty="0"/>
          </a:p>
        </p:txBody>
      </p:sp>
      <p:pic>
        <p:nvPicPr>
          <p:cNvPr id="4" name="Segnaposto contenuto 3">
            <a:extLst>
              <a:ext uri="{FF2B5EF4-FFF2-40B4-BE49-F238E27FC236}">
                <a16:creationId xmlns:a16="http://schemas.microsoft.com/office/drawing/2014/main" xmlns="" id="{944BEF3C-6CC9-4F15-9AB4-F932F0B0B6B1}"/>
              </a:ext>
            </a:extLst>
          </p:cNvPr>
          <p:cNvPicPr>
            <a:picLocks noGrp="1" noChangeAspect="1"/>
          </p:cNvPicPr>
          <p:nvPr>
            <p:ph type="pic" idx="1"/>
          </p:nvPr>
        </p:nvPicPr>
        <p:blipFill>
          <a:blip r:embed="rId4"/>
          <a:srcRect l="31235" r="31235"/>
          <a:stretch>
            <a:fillRect/>
          </a:stretch>
        </p:blipFill>
        <p:spPr>
          <a:prstGeom prst="rect">
            <a:avLst/>
          </a:prstGeom>
        </p:spPr>
      </p:pic>
      <p:sp>
        <p:nvSpPr>
          <p:cNvPr id="5" name="Segnaposto testo 4">
            <a:extLst>
              <a:ext uri="{FF2B5EF4-FFF2-40B4-BE49-F238E27FC236}">
                <a16:creationId xmlns:a16="http://schemas.microsoft.com/office/drawing/2014/main" xmlns="" id="{AE24FEF2-7F04-4688-8DDA-B26D5ADB94FF}"/>
              </a:ext>
            </a:extLst>
          </p:cNvPr>
          <p:cNvSpPr>
            <a:spLocks noGrp="1"/>
          </p:cNvSpPr>
          <p:nvPr>
            <p:ph type="body" sz="half" idx="2"/>
          </p:nvPr>
        </p:nvSpPr>
        <p:spPr/>
        <p:txBody>
          <a:bodyPr>
            <a:normAutofit/>
          </a:bodyPr>
          <a:lstStyle/>
          <a:p>
            <a:r>
              <a:rPr lang="it-CH" sz="2800" dirty="0" err="1"/>
              <a:t>Suhareka</a:t>
            </a:r>
            <a:r>
              <a:rPr lang="it-CH" sz="2800" dirty="0"/>
              <a:t> est une </a:t>
            </a:r>
            <a:r>
              <a:rPr lang="it-CH" sz="2800" dirty="0" err="1"/>
              <a:t>petite</a:t>
            </a:r>
            <a:r>
              <a:rPr lang="it-CH" sz="2800" dirty="0"/>
              <a:t> ville en Kosovo </a:t>
            </a:r>
            <a:r>
              <a:rPr lang="it-CH" sz="2800" dirty="0" err="1"/>
              <a:t>où</a:t>
            </a:r>
            <a:r>
              <a:rPr lang="it-CH" sz="2800" dirty="0"/>
              <a:t> </a:t>
            </a:r>
            <a:r>
              <a:rPr lang="it-CH" sz="2800" dirty="0" err="1"/>
              <a:t>Erjon</a:t>
            </a:r>
            <a:r>
              <a:rPr lang="it-CH" sz="2800" dirty="0"/>
              <a:t> </a:t>
            </a:r>
            <a:r>
              <a:rPr lang="it-CH" sz="2800" dirty="0" err="1"/>
              <a:t>habite</a:t>
            </a:r>
            <a:r>
              <a:rPr lang="it-CH" sz="2800" dirty="0"/>
              <a:t>.</a:t>
            </a:r>
          </a:p>
        </p:txBody>
      </p:sp>
      <p:pic>
        <p:nvPicPr>
          <p:cNvPr id="3" name="Segnale acust. registr.">
            <a:hlinkClick r:id="" action="ppaction://media"/>
            <a:extLst>
              <a:ext uri="{FF2B5EF4-FFF2-40B4-BE49-F238E27FC236}">
                <a16:creationId xmlns:a16="http://schemas.microsoft.com/office/drawing/2014/main" xmlns="" id="{D522B44D-81E7-4278-9178-AC79EBED2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279202" y="185394"/>
            <a:ext cx="424206" cy="424206"/>
          </a:xfrm>
          <a:prstGeom prst="rect">
            <a:avLst/>
          </a:prstGeom>
        </p:spPr>
      </p:pic>
    </p:spTree>
    <p:extLst>
      <p:ext uri="{BB962C8B-B14F-4D97-AF65-F5344CB8AC3E}">
        <p14:creationId xmlns:p14="http://schemas.microsoft.com/office/powerpoint/2010/main" val="61839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4EE7F95-C072-4238-A165-E2CD4C0188B5}"/>
              </a:ext>
            </a:extLst>
          </p:cNvPr>
          <p:cNvSpPr>
            <a:spLocks noGrp="1"/>
          </p:cNvSpPr>
          <p:nvPr>
            <p:ph type="title"/>
          </p:nvPr>
        </p:nvSpPr>
        <p:spPr/>
        <p:txBody>
          <a:bodyPr>
            <a:normAutofit/>
          </a:bodyPr>
          <a:lstStyle/>
          <a:p>
            <a:r>
              <a:rPr lang="it-CH" sz="4800" dirty="0"/>
              <a:t>Prizren</a:t>
            </a:r>
          </a:p>
        </p:txBody>
      </p:sp>
      <p:sp>
        <p:nvSpPr>
          <p:cNvPr id="4" name="Segnaposto testo 3">
            <a:extLst>
              <a:ext uri="{FF2B5EF4-FFF2-40B4-BE49-F238E27FC236}">
                <a16:creationId xmlns:a16="http://schemas.microsoft.com/office/drawing/2014/main" xmlns="" id="{368FFAE3-5313-4616-A912-0DAE798A2348}"/>
              </a:ext>
            </a:extLst>
          </p:cNvPr>
          <p:cNvSpPr>
            <a:spLocks noGrp="1"/>
          </p:cNvSpPr>
          <p:nvPr>
            <p:ph type="body" sz="half" idx="2"/>
          </p:nvPr>
        </p:nvSpPr>
        <p:spPr/>
        <p:txBody>
          <a:bodyPr>
            <a:normAutofit/>
          </a:bodyPr>
          <a:lstStyle/>
          <a:p>
            <a:r>
              <a:rPr lang="it-CH" sz="2800" dirty="0"/>
              <a:t>Prizren c’est la ville la plus </a:t>
            </a:r>
            <a:r>
              <a:rPr lang="it-CH" sz="2800" dirty="0" err="1"/>
              <a:t>ancienne</a:t>
            </a:r>
            <a:r>
              <a:rPr lang="it-CH" sz="2800" dirty="0"/>
              <a:t> </a:t>
            </a:r>
            <a:r>
              <a:rPr lang="it-CH" sz="2800" dirty="0" err="1"/>
              <a:t>du</a:t>
            </a:r>
            <a:r>
              <a:rPr lang="it-CH" sz="2800" dirty="0"/>
              <a:t> Kosovo </a:t>
            </a:r>
            <a:r>
              <a:rPr lang="it-CH" sz="2800" dirty="0" err="1"/>
              <a:t>où</a:t>
            </a:r>
            <a:r>
              <a:rPr lang="it-CH" sz="2800" dirty="0"/>
              <a:t> </a:t>
            </a:r>
            <a:r>
              <a:rPr lang="it-CH" sz="2800" dirty="0" err="1"/>
              <a:t>Eliza</a:t>
            </a:r>
            <a:r>
              <a:rPr lang="it-CH" sz="2800" dirty="0"/>
              <a:t> </a:t>
            </a:r>
            <a:r>
              <a:rPr lang="it-CH" sz="2800" dirty="0" err="1"/>
              <a:t>habite</a:t>
            </a:r>
            <a:r>
              <a:rPr lang="it-CH" sz="2800" dirty="0"/>
              <a:t>.</a:t>
            </a:r>
          </a:p>
        </p:txBody>
      </p:sp>
      <p:pic>
        <p:nvPicPr>
          <p:cNvPr id="5" name="Immagine 4">
            <a:extLst>
              <a:ext uri="{FF2B5EF4-FFF2-40B4-BE49-F238E27FC236}">
                <a16:creationId xmlns:a16="http://schemas.microsoft.com/office/drawing/2014/main" xmlns="" id="{380A066F-C736-443B-BB35-57CF68CC9C11}"/>
              </a:ext>
            </a:extLst>
          </p:cNvPr>
          <p:cNvPicPr>
            <a:picLocks noChangeAspect="1"/>
          </p:cNvPicPr>
          <p:nvPr/>
        </p:nvPicPr>
        <p:blipFill>
          <a:blip r:embed="rId4"/>
          <a:stretch>
            <a:fillRect/>
          </a:stretch>
        </p:blipFill>
        <p:spPr>
          <a:xfrm>
            <a:off x="6722720" y="3223967"/>
            <a:ext cx="5469280" cy="3634033"/>
          </a:xfrm>
          <a:prstGeom prst="rect">
            <a:avLst/>
          </a:prstGeom>
        </p:spPr>
      </p:pic>
      <p:pic>
        <p:nvPicPr>
          <p:cNvPr id="3" name="Immagine 2">
            <a:extLst>
              <a:ext uri="{FF2B5EF4-FFF2-40B4-BE49-F238E27FC236}">
                <a16:creationId xmlns:a16="http://schemas.microsoft.com/office/drawing/2014/main" xmlns="" id="{CD8EE5AA-FBE2-447D-8AC6-B35734E9DA44}"/>
              </a:ext>
            </a:extLst>
          </p:cNvPr>
          <p:cNvPicPr>
            <a:picLocks noChangeAspect="1"/>
          </p:cNvPicPr>
          <p:nvPr/>
        </p:nvPicPr>
        <p:blipFill>
          <a:blip r:embed="rId5"/>
          <a:stretch>
            <a:fillRect/>
          </a:stretch>
        </p:blipFill>
        <p:spPr>
          <a:xfrm>
            <a:off x="6647912" y="10582"/>
            <a:ext cx="5544088" cy="2911851"/>
          </a:xfrm>
          <a:prstGeom prst="rect">
            <a:avLst/>
          </a:prstGeom>
        </p:spPr>
      </p:pic>
      <p:pic>
        <p:nvPicPr>
          <p:cNvPr id="6" name="Segnale acust. registr.">
            <a:hlinkClick r:id="" action="ppaction://media"/>
            <a:extLst>
              <a:ext uri="{FF2B5EF4-FFF2-40B4-BE49-F238E27FC236}">
                <a16:creationId xmlns:a16="http://schemas.microsoft.com/office/drawing/2014/main" xmlns="" id="{4CBF9910-2D91-4628-845C-EBF7EAF88B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516" y="660400"/>
            <a:ext cx="406400" cy="406400"/>
          </a:xfrm>
          <a:prstGeom prst="rect">
            <a:avLst/>
          </a:prstGeom>
        </p:spPr>
      </p:pic>
    </p:spTree>
    <p:extLst>
      <p:ext uri="{BB962C8B-B14F-4D97-AF65-F5344CB8AC3E}">
        <p14:creationId xmlns:p14="http://schemas.microsoft.com/office/powerpoint/2010/main" val="259707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966885C-4C07-4F50-915D-FAE68A5D9133}"/>
              </a:ext>
            </a:extLst>
          </p:cNvPr>
          <p:cNvSpPr>
            <a:spLocks noGrp="1"/>
          </p:cNvSpPr>
          <p:nvPr>
            <p:ph type="title"/>
          </p:nvPr>
        </p:nvSpPr>
        <p:spPr/>
        <p:txBody>
          <a:bodyPr>
            <a:normAutofit/>
          </a:bodyPr>
          <a:lstStyle/>
          <a:p>
            <a:r>
              <a:rPr lang="it-CH" sz="6600" dirty="0" err="1"/>
              <a:t>Msysh</a:t>
            </a:r>
            <a:endParaRPr lang="it-CH" sz="6600" dirty="0"/>
          </a:p>
        </p:txBody>
      </p:sp>
      <p:sp>
        <p:nvSpPr>
          <p:cNvPr id="3" name="Segnaposto contenuto 2">
            <a:extLst>
              <a:ext uri="{FF2B5EF4-FFF2-40B4-BE49-F238E27FC236}">
                <a16:creationId xmlns:a16="http://schemas.microsoft.com/office/drawing/2014/main" xmlns="" id="{6D7FA9AA-5817-4C19-AB54-6FA2CAAA9EB6}"/>
              </a:ext>
            </a:extLst>
          </p:cNvPr>
          <p:cNvSpPr>
            <a:spLocks noGrp="1"/>
          </p:cNvSpPr>
          <p:nvPr>
            <p:ph idx="1"/>
          </p:nvPr>
        </p:nvSpPr>
        <p:spPr/>
        <p:txBody>
          <a:bodyPr>
            <a:normAutofit/>
          </a:bodyPr>
          <a:lstStyle/>
          <a:p>
            <a:r>
              <a:rPr lang="it-CH" sz="2400" dirty="0" err="1"/>
              <a:t>Msysh</a:t>
            </a:r>
            <a:r>
              <a:rPr lang="it-CH" sz="2400" dirty="0"/>
              <a:t> c’est une </a:t>
            </a:r>
            <a:r>
              <a:rPr lang="it-CH" sz="2400" dirty="0" err="1"/>
              <a:t>superstition</a:t>
            </a:r>
            <a:r>
              <a:rPr lang="it-CH" sz="2400" dirty="0"/>
              <a:t> </a:t>
            </a:r>
            <a:r>
              <a:rPr lang="it-CH" sz="2400" dirty="0" err="1"/>
              <a:t>très</a:t>
            </a:r>
            <a:r>
              <a:rPr lang="it-CH" sz="2400" dirty="0"/>
              <a:t> </a:t>
            </a:r>
            <a:r>
              <a:rPr lang="it-CH" sz="2400" dirty="0" err="1"/>
              <a:t>commune</a:t>
            </a:r>
            <a:r>
              <a:rPr lang="it-CH" sz="2400" dirty="0"/>
              <a:t> </a:t>
            </a:r>
            <a:r>
              <a:rPr lang="it-CH" sz="2400" dirty="0" err="1"/>
              <a:t>au</a:t>
            </a:r>
            <a:r>
              <a:rPr lang="fr-CH" sz="2400" dirty="0"/>
              <a:t> Kosovo mais aussi dans les </a:t>
            </a:r>
            <a:r>
              <a:rPr lang="fr-CH" sz="2400" dirty="0" err="1"/>
              <a:t>Balcans</a:t>
            </a:r>
            <a:r>
              <a:rPr lang="fr-CH" sz="2400" dirty="0"/>
              <a:t>.</a:t>
            </a:r>
            <a:r>
              <a:rPr lang="it-CH" sz="2400" dirty="0"/>
              <a:t> </a:t>
            </a:r>
          </a:p>
          <a:p>
            <a:endParaRPr lang="it-CH" sz="2400" dirty="0"/>
          </a:p>
          <a:p>
            <a:r>
              <a:rPr lang="it-CH" sz="2400" dirty="0" err="1"/>
              <a:t>Msyshi</a:t>
            </a:r>
            <a:r>
              <a:rPr lang="it-CH" sz="2400" dirty="0"/>
              <a:t> se manifeste </a:t>
            </a:r>
            <a:r>
              <a:rPr lang="it-CH" sz="2400" dirty="0" err="1"/>
              <a:t>quand</a:t>
            </a:r>
            <a:r>
              <a:rPr lang="it-CH" sz="2400" dirty="0"/>
              <a:t> </a:t>
            </a:r>
            <a:r>
              <a:rPr lang="it-CH" sz="2400" dirty="0" err="1"/>
              <a:t>quelqu’un</a:t>
            </a:r>
            <a:r>
              <a:rPr lang="it-CH" sz="2400" dirty="0"/>
              <a:t> t’</a:t>
            </a:r>
            <a:r>
              <a:rPr lang="it-CH" sz="2400" dirty="0" err="1"/>
              <a:t>aime</a:t>
            </a:r>
            <a:r>
              <a:rPr lang="it-CH" sz="2400" dirty="0"/>
              <a:t> </a:t>
            </a:r>
            <a:r>
              <a:rPr lang="it-CH" sz="2400" dirty="0" err="1"/>
              <a:t>trop</a:t>
            </a:r>
            <a:r>
              <a:rPr lang="it-CH" sz="2400" dirty="0"/>
              <a:t>, </a:t>
            </a:r>
            <a:r>
              <a:rPr lang="it-CH" sz="2400" dirty="0" err="1"/>
              <a:t>trop</a:t>
            </a:r>
            <a:r>
              <a:rPr lang="it-CH" sz="2400" dirty="0"/>
              <a:t> mal, </a:t>
            </a:r>
            <a:r>
              <a:rPr lang="it-CH" sz="2400" dirty="0" err="1"/>
              <a:t>ou</a:t>
            </a:r>
            <a:r>
              <a:rPr lang="it-CH" sz="2400" dirty="0"/>
              <a:t> t’</a:t>
            </a:r>
            <a:r>
              <a:rPr lang="it-CH" sz="2400" dirty="0" err="1"/>
              <a:t>envie</a:t>
            </a:r>
            <a:r>
              <a:rPr lang="it-CH" sz="2400" dirty="0"/>
              <a:t>.</a:t>
            </a:r>
          </a:p>
          <a:p>
            <a:endParaRPr lang="it-CH" sz="2400" dirty="0"/>
          </a:p>
          <a:p>
            <a:r>
              <a:rPr lang="it-CH" sz="2800" dirty="0">
                <a:latin typeface="Bahnschrift SemiBold" panose="020B0502040204020203" pitchFamily="34" charset="0"/>
              </a:rPr>
              <a:t>Il y a </a:t>
            </a:r>
            <a:r>
              <a:rPr lang="it-CH" sz="2800" dirty="0" err="1">
                <a:latin typeface="Bahnschrift SemiBold" panose="020B0502040204020203" pitchFamily="34" charset="0"/>
              </a:rPr>
              <a:t>plusieurs</a:t>
            </a:r>
            <a:r>
              <a:rPr lang="it-CH" sz="2800" dirty="0">
                <a:latin typeface="Bahnschrift SemiBold" panose="020B0502040204020203" pitchFamily="34" charset="0"/>
              </a:rPr>
              <a:t> </a:t>
            </a:r>
            <a:r>
              <a:rPr lang="it-CH" sz="2800" dirty="0" err="1">
                <a:latin typeface="Bahnschrift SemiBold" panose="020B0502040204020203" pitchFamily="34" charset="0"/>
              </a:rPr>
              <a:t>façons</a:t>
            </a:r>
            <a:r>
              <a:rPr lang="it-CH" sz="2800" dirty="0">
                <a:latin typeface="Bahnschrift SemiBold" panose="020B0502040204020203" pitchFamily="34" charset="0"/>
              </a:rPr>
              <a:t> de le </a:t>
            </a:r>
            <a:r>
              <a:rPr lang="it-CH" sz="2800" dirty="0" err="1">
                <a:latin typeface="Bahnschrift SemiBold" panose="020B0502040204020203" pitchFamily="34" charset="0"/>
              </a:rPr>
              <a:t>faire</a:t>
            </a:r>
            <a:r>
              <a:rPr lang="it-CH" sz="2800" dirty="0">
                <a:latin typeface="Bahnschrift SemiBold" panose="020B0502040204020203" pitchFamily="34" charset="0"/>
              </a:rPr>
              <a:t> </a:t>
            </a:r>
            <a:r>
              <a:rPr lang="it-CH" sz="2800" dirty="0" err="1">
                <a:latin typeface="Bahnschrift SemiBold" panose="020B0502040204020203" pitchFamily="34" charset="0"/>
              </a:rPr>
              <a:t>disparaître</a:t>
            </a:r>
            <a:r>
              <a:rPr lang="it-CH" sz="2800" dirty="0">
                <a:latin typeface="Bahnschrift SemiBold" panose="020B0502040204020203" pitchFamily="34" charset="0"/>
              </a:rPr>
              <a:t>.</a:t>
            </a:r>
          </a:p>
        </p:txBody>
      </p:sp>
      <p:pic>
        <p:nvPicPr>
          <p:cNvPr id="4" name="Segnale acust. registr.">
            <a:hlinkClick r:id="" action="ppaction://media"/>
            <a:extLst>
              <a:ext uri="{FF2B5EF4-FFF2-40B4-BE49-F238E27FC236}">
                <a16:creationId xmlns:a16="http://schemas.microsoft.com/office/drawing/2014/main" xmlns="" id="{9C4E7508-608A-4D11-AE09-3564A9DAD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1303" y="133809"/>
            <a:ext cx="406400" cy="406400"/>
          </a:xfrm>
          <a:prstGeom prst="rect">
            <a:avLst/>
          </a:prstGeom>
        </p:spPr>
      </p:pic>
      <p:pic>
        <p:nvPicPr>
          <p:cNvPr id="5" name="Immagine 4">
            <a:extLst>
              <a:ext uri="{FF2B5EF4-FFF2-40B4-BE49-F238E27FC236}">
                <a16:creationId xmlns:a16="http://schemas.microsoft.com/office/drawing/2014/main" xmlns="" id="{4CBB6B07-CA23-4263-861D-4CE1191F2E5F}"/>
              </a:ext>
            </a:extLst>
          </p:cNvPr>
          <p:cNvPicPr>
            <a:picLocks noChangeAspect="1"/>
          </p:cNvPicPr>
          <p:nvPr/>
        </p:nvPicPr>
        <p:blipFill>
          <a:blip r:embed="rId5"/>
          <a:stretch>
            <a:fillRect/>
          </a:stretch>
        </p:blipFill>
        <p:spPr>
          <a:xfrm>
            <a:off x="8305013" y="4156693"/>
            <a:ext cx="3902697" cy="2701307"/>
          </a:xfrm>
          <a:prstGeom prst="rect">
            <a:avLst/>
          </a:prstGeom>
        </p:spPr>
      </p:pic>
    </p:spTree>
    <p:extLst>
      <p:ext uri="{BB962C8B-B14F-4D97-AF65-F5344CB8AC3E}">
        <p14:creationId xmlns:p14="http://schemas.microsoft.com/office/powerpoint/2010/main" val="182721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down)">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8503ADE-3925-4435-A2CE-04EBB38CCB4B}"/>
              </a:ext>
            </a:extLst>
          </p:cNvPr>
          <p:cNvSpPr>
            <a:spLocks noGrp="1"/>
          </p:cNvSpPr>
          <p:nvPr>
            <p:ph type="title"/>
          </p:nvPr>
        </p:nvSpPr>
        <p:spPr/>
        <p:txBody>
          <a:bodyPr/>
          <a:lstStyle/>
          <a:p>
            <a:r>
              <a:rPr lang="it-CH" dirty="0" err="1">
                <a:latin typeface="Arial Rounded MT Bold" panose="020F0704030504030204" pitchFamily="34" charset="0"/>
              </a:rPr>
              <a:t>Quand</a:t>
            </a:r>
            <a:r>
              <a:rPr lang="it-CH" dirty="0">
                <a:latin typeface="Arial Rounded MT Bold" panose="020F0704030504030204" pitchFamily="34" charset="0"/>
              </a:rPr>
              <a:t> </a:t>
            </a:r>
            <a:r>
              <a:rPr lang="it-CH" dirty="0" err="1">
                <a:latin typeface="Arial Rounded MT Bold" panose="020F0704030504030204" pitchFamily="34" charset="0"/>
              </a:rPr>
              <a:t>quelqu’un</a:t>
            </a:r>
            <a:r>
              <a:rPr lang="it-CH" dirty="0">
                <a:latin typeface="Arial Rounded MT Bold" panose="020F0704030504030204" pitchFamily="34" charset="0"/>
              </a:rPr>
              <a:t> t’</a:t>
            </a:r>
            <a:r>
              <a:rPr lang="it-CH" dirty="0" err="1">
                <a:latin typeface="Arial Rounded MT Bold" panose="020F0704030504030204" pitchFamily="34" charset="0"/>
              </a:rPr>
              <a:t>aime</a:t>
            </a:r>
            <a:r>
              <a:rPr lang="it-CH" dirty="0">
                <a:latin typeface="Arial Rounded MT Bold" panose="020F0704030504030204" pitchFamily="34" charset="0"/>
              </a:rPr>
              <a:t> </a:t>
            </a:r>
            <a:r>
              <a:rPr lang="it-CH" dirty="0" err="1">
                <a:latin typeface="Arial Rounded MT Bold" panose="020F0704030504030204" pitchFamily="34" charset="0"/>
              </a:rPr>
              <a:t>trop</a:t>
            </a:r>
            <a:endParaRPr lang="it-CH" dirty="0">
              <a:latin typeface="Arial Rounded MT Bold" panose="020F0704030504030204" pitchFamily="34" charset="0"/>
            </a:endParaRPr>
          </a:p>
        </p:txBody>
      </p:sp>
      <p:sp>
        <p:nvSpPr>
          <p:cNvPr id="3" name="Segnaposto contenuto 2">
            <a:extLst>
              <a:ext uri="{FF2B5EF4-FFF2-40B4-BE49-F238E27FC236}">
                <a16:creationId xmlns:a16="http://schemas.microsoft.com/office/drawing/2014/main" xmlns="" id="{829ED2B1-4E04-4D89-B027-D7E454428198}"/>
              </a:ext>
            </a:extLst>
          </p:cNvPr>
          <p:cNvSpPr>
            <a:spLocks noGrp="1"/>
          </p:cNvSpPr>
          <p:nvPr>
            <p:ph idx="1"/>
          </p:nvPr>
        </p:nvSpPr>
        <p:spPr/>
        <p:txBody>
          <a:bodyPr>
            <a:normAutofit/>
          </a:bodyPr>
          <a:lstStyle/>
          <a:p>
            <a:r>
              <a:rPr lang="it-CH" sz="2800" dirty="0"/>
              <a:t>Pour </a:t>
            </a:r>
            <a:r>
              <a:rPr lang="it-CH" sz="2800" dirty="0" err="1"/>
              <a:t>enlever</a:t>
            </a:r>
            <a:r>
              <a:rPr lang="it-CH" sz="2800" dirty="0"/>
              <a:t> le </a:t>
            </a:r>
            <a:r>
              <a:rPr lang="it-CH" sz="2800" dirty="0" err="1"/>
              <a:t>Msysh</a:t>
            </a:r>
            <a:r>
              <a:rPr lang="it-CH" sz="2800" dirty="0"/>
              <a:t> qui s’est manifeste par </a:t>
            </a:r>
            <a:r>
              <a:rPr lang="it-CH" sz="2800" dirty="0" err="1"/>
              <a:t>trop</a:t>
            </a:r>
            <a:r>
              <a:rPr lang="it-CH" sz="2800" dirty="0"/>
              <a:t> </a:t>
            </a:r>
            <a:r>
              <a:rPr lang="it-CH" sz="2800" dirty="0" smtClean="0"/>
              <a:t>d’ </a:t>
            </a:r>
            <a:r>
              <a:rPr lang="it-CH" sz="2800" dirty="0" err="1" smtClean="0"/>
              <a:t>amour</a:t>
            </a:r>
            <a:r>
              <a:rPr lang="it-CH" sz="2800" dirty="0" smtClean="0"/>
              <a:t> </a:t>
            </a:r>
            <a:r>
              <a:rPr lang="it-CH" sz="2800" dirty="0"/>
              <a:t>il </a:t>
            </a:r>
            <a:r>
              <a:rPr lang="it-CH" sz="2800" dirty="0" err="1"/>
              <a:t>faut</a:t>
            </a:r>
            <a:r>
              <a:rPr lang="it-CH" sz="2800" dirty="0"/>
              <a:t> </a:t>
            </a:r>
            <a:r>
              <a:rPr lang="it-CH" sz="2800" dirty="0" err="1"/>
              <a:t>réciter</a:t>
            </a:r>
            <a:r>
              <a:rPr lang="it-CH" sz="2800" dirty="0"/>
              <a:t> </a:t>
            </a:r>
            <a:r>
              <a:rPr lang="it-CH" sz="2800" dirty="0" err="1"/>
              <a:t>des</a:t>
            </a:r>
            <a:r>
              <a:rPr lang="it-CH" sz="2800" dirty="0"/>
              <a:t> </a:t>
            </a:r>
            <a:r>
              <a:rPr lang="it-CH" sz="2800" dirty="0" err="1"/>
              <a:t>mots</a:t>
            </a:r>
            <a:r>
              <a:rPr lang="it-CH" sz="2800" dirty="0"/>
              <a:t> et </a:t>
            </a:r>
            <a:r>
              <a:rPr lang="it-CH" sz="2800" dirty="0" err="1"/>
              <a:t>souffler</a:t>
            </a:r>
            <a:r>
              <a:rPr lang="it-CH" sz="2800" dirty="0"/>
              <a:t> </a:t>
            </a:r>
            <a:r>
              <a:rPr lang="it-CH" sz="2800" dirty="0" err="1"/>
              <a:t>sur</a:t>
            </a:r>
            <a:r>
              <a:rPr lang="it-CH" sz="2800" dirty="0"/>
              <a:t> le </a:t>
            </a:r>
            <a:r>
              <a:rPr lang="it-CH" sz="2800" dirty="0" err="1"/>
              <a:t>visage</a:t>
            </a:r>
            <a:r>
              <a:rPr lang="it-CH" sz="2800" dirty="0"/>
              <a:t> de la </a:t>
            </a:r>
            <a:r>
              <a:rPr lang="it-CH" sz="2800" dirty="0" err="1"/>
              <a:t>personne</a:t>
            </a:r>
            <a:r>
              <a:rPr lang="it-CH" sz="2800" dirty="0"/>
              <a:t> </a:t>
            </a:r>
            <a:r>
              <a:rPr lang="it-CH" sz="2800" dirty="0" err="1"/>
              <a:t>interessé</a:t>
            </a:r>
            <a:r>
              <a:rPr lang="it-CH" sz="2800" dirty="0"/>
              <a:t>.</a:t>
            </a:r>
          </a:p>
          <a:p>
            <a:pPr marL="0" indent="0">
              <a:buNone/>
            </a:pPr>
            <a:r>
              <a:rPr lang="it-CH" sz="2800" dirty="0" err="1"/>
              <a:t>Avec</a:t>
            </a:r>
            <a:r>
              <a:rPr lang="it-CH" sz="2800" dirty="0"/>
              <a:t> </a:t>
            </a:r>
            <a:r>
              <a:rPr lang="it-CH" sz="2800" dirty="0" err="1"/>
              <a:t>cette</a:t>
            </a:r>
            <a:r>
              <a:rPr lang="it-CH" sz="2800" dirty="0"/>
              <a:t> </a:t>
            </a:r>
            <a:r>
              <a:rPr lang="it-CH" sz="2800" dirty="0" err="1"/>
              <a:t>pratique</a:t>
            </a:r>
            <a:r>
              <a:rPr lang="it-CH" sz="2800" dirty="0"/>
              <a:t> on est </a:t>
            </a:r>
            <a:r>
              <a:rPr lang="it-CH" sz="2800" dirty="0" err="1"/>
              <a:t>sûr</a:t>
            </a:r>
            <a:r>
              <a:rPr lang="it-CH" sz="2800" dirty="0"/>
              <a:t> </a:t>
            </a:r>
            <a:r>
              <a:rPr lang="it-CH" sz="2800" dirty="0" err="1"/>
              <a:t>que</a:t>
            </a:r>
            <a:r>
              <a:rPr lang="it-CH" sz="2800" dirty="0"/>
              <a:t> le </a:t>
            </a:r>
            <a:r>
              <a:rPr lang="it-CH" sz="2800" dirty="0" err="1"/>
              <a:t>Msysh</a:t>
            </a:r>
            <a:r>
              <a:rPr lang="it-CH" sz="2800" dirty="0"/>
              <a:t> va </a:t>
            </a:r>
            <a:r>
              <a:rPr lang="it-CH" sz="2800" dirty="0" err="1"/>
              <a:t>disparaître</a:t>
            </a:r>
            <a:r>
              <a:rPr lang="it-CH" sz="2800" dirty="0"/>
              <a:t>.</a:t>
            </a:r>
          </a:p>
        </p:txBody>
      </p:sp>
      <p:pic>
        <p:nvPicPr>
          <p:cNvPr id="4" name="Segnale acust. registr.">
            <a:hlinkClick r:id="" action="ppaction://media"/>
            <a:extLst>
              <a:ext uri="{FF2B5EF4-FFF2-40B4-BE49-F238E27FC236}">
                <a16:creationId xmlns:a16="http://schemas.microsoft.com/office/drawing/2014/main" xmlns="" id="{8CC6AA04-B2D2-4BDD-A79F-3BB9948C4F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9840" y="331771"/>
            <a:ext cx="406400" cy="406400"/>
          </a:xfrm>
          <a:prstGeom prst="rect">
            <a:avLst/>
          </a:prstGeom>
        </p:spPr>
      </p:pic>
      <p:pic>
        <p:nvPicPr>
          <p:cNvPr id="5" name="Immagine 4">
            <a:extLst>
              <a:ext uri="{FF2B5EF4-FFF2-40B4-BE49-F238E27FC236}">
                <a16:creationId xmlns:a16="http://schemas.microsoft.com/office/drawing/2014/main" xmlns="" id="{83512AAC-8AC7-48AA-8AE7-60F043F36B5D}"/>
              </a:ext>
            </a:extLst>
          </p:cNvPr>
          <p:cNvPicPr>
            <a:picLocks noChangeAspect="1"/>
          </p:cNvPicPr>
          <p:nvPr/>
        </p:nvPicPr>
        <p:blipFill>
          <a:blip r:embed="rId5"/>
          <a:stretch>
            <a:fillRect/>
          </a:stretch>
        </p:blipFill>
        <p:spPr>
          <a:xfrm>
            <a:off x="1" y="4279768"/>
            <a:ext cx="2604274" cy="2578231"/>
          </a:xfrm>
          <a:prstGeom prst="rect">
            <a:avLst/>
          </a:prstGeom>
        </p:spPr>
      </p:pic>
    </p:spTree>
    <p:extLst>
      <p:ext uri="{BB962C8B-B14F-4D97-AF65-F5344CB8AC3E}">
        <p14:creationId xmlns:p14="http://schemas.microsoft.com/office/powerpoint/2010/main" val="135739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E497795-7EAE-470F-A53F-DFCB39BEF961}"/>
              </a:ext>
            </a:extLst>
          </p:cNvPr>
          <p:cNvSpPr>
            <a:spLocks noGrp="1"/>
          </p:cNvSpPr>
          <p:nvPr>
            <p:ph type="title"/>
          </p:nvPr>
        </p:nvSpPr>
        <p:spPr/>
        <p:txBody>
          <a:bodyPr/>
          <a:lstStyle/>
          <a:p>
            <a:r>
              <a:rPr lang="it-CH" dirty="0" err="1">
                <a:latin typeface="Arial Rounded MT Bold" panose="020F0704030504030204" pitchFamily="34" charset="0"/>
              </a:rPr>
              <a:t>Quand</a:t>
            </a:r>
            <a:r>
              <a:rPr lang="it-CH" dirty="0"/>
              <a:t> </a:t>
            </a:r>
            <a:r>
              <a:rPr lang="it-CH" dirty="0" err="1">
                <a:latin typeface="Arial Rounded MT Bold" panose="020F0704030504030204" pitchFamily="34" charset="0"/>
              </a:rPr>
              <a:t>quelqu’un</a:t>
            </a:r>
            <a:r>
              <a:rPr lang="it-CH" dirty="0"/>
              <a:t> </a:t>
            </a:r>
            <a:r>
              <a:rPr lang="it-CH" dirty="0">
                <a:latin typeface="Arial Rounded MT Bold" panose="020F0704030504030204" pitchFamily="34" charset="0"/>
              </a:rPr>
              <a:t>te </a:t>
            </a:r>
            <a:r>
              <a:rPr lang="it-CH" dirty="0" smtClean="0">
                <a:latin typeface="Arial Rounded MT Bold" panose="020F0704030504030204" pitchFamily="34" charset="0"/>
              </a:rPr>
              <a:t> </a:t>
            </a:r>
            <a:r>
              <a:rPr lang="it-CH" dirty="0" err="1" smtClean="0">
                <a:latin typeface="Arial Rounded MT Bold" panose="020F0704030504030204" pitchFamily="34" charset="0"/>
              </a:rPr>
              <a:t>veut</a:t>
            </a:r>
            <a:r>
              <a:rPr lang="it-CH" smtClean="0">
                <a:latin typeface="Arial Rounded MT Bold" panose="020F0704030504030204" pitchFamily="34" charset="0"/>
              </a:rPr>
              <a:t>  DU  </a:t>
            </a:r>
            <a:r>
              <a:rPr lang="it-CH" dirty="0">
                <a:latin typeface="Arial Rounded MT Bold" panose="020F0704030504030204" pitchFamily="34" charset="0"/>
              </a:rPr>
              <a:t>mal</a:t>
            </a:r>
          </a:p>
        </p:txBody>
      </p:sp>
      <p:sp>
        <p:nvSpPr>
          <p:cNvPr id="3" name="Segnaposto contenuto 2">
            <a:extLst>
              <a:ext uri="{FF2B5EF4-FFF2-40B4-BE49-F238E27FC236}">
                <a16:creationId xmlns:a16="http://schemas.microsoft.com/office/drawing/2014/main" xmlns="" id="{692411EE-86CA-4E49-8A1E-98089AF10368}"/>
              </a:ext>
            </a:extLst>
          </p:cNvPr>
          <p:cNvSpPr>
            <a:spLocks noGrp="1"/>
          </p:cNvSpPr>
          <p:nvPr>
            <p:ph idx="1"/>
          </p:nvPr>
        </p:nvSpPr>
        <p:spPr>
          <a:xfrm>
            <a:off x="1261872" y="1866507"/>
            <a:ext cx="8595360" cy="4351337"/>
          </a:xfrm>
        </p:spPr>
        <p:txBody>
          <a:bodyPr>
            <a:normAutofit/>
          </a:bodyPr>
          <a:lstStyle/>
          <a:p>
            <a:r>
              <a:rPr lang="it-CH" sz="2800" dirty="0" err="1"/>
              <a:t>Quand</a:t>
            </a:r>
            <a:r>
              <a:rPr lang="it-CH" sz="2800" dirty="0"/>
              <a:t> </a:t>
            </a:r>
            <a:r>
              <a:rPr lang="it-CH" sz="2800" dirty="0" err="1"/>
              <a:t>quelqu’un</a:t>
            </a:r>
            <a:r>
              <a:rPr lang="it-CH" sz="2800" dirty="0"/>
              <a:t> te </a:t>
            </a:r>
            <a:r>
              <a:rPr lang="it-CH" sz="2800" dirty="0" err="1"/>
              <a:t>veut</a:t>
            </a:r>
            <a:r>
              <a:rPr lang="it-CH" sz="2800" dirty="0"/>
              <a:t> </a:t>
            </a:r>
            <a:r>
              <a:rPr lang="it-CH" sz="2800" dirty="0" err="1"/>
              <a:t>du</a:t>
            </a:r>
            <a:r>
              <a:rPr lang="it-CH" sz="2800" dirty="0"/>
              <a:t> mal, il </a:t>
            </a:r>
            <a:r>
              <a:rPr lang="it-CH" sz="2800" dirty="0" err="1"/>
              <a:t>faut</a:t>
            </a:r>
            <a:r>
              <a:rPr lang="it-CH" sz="2800" dirty="0"/>
              <a:t> </a:t>
            </a:r>
            <a:r>
              <a:rPr lang="it-CH" sz="2800" dirty="0" err="1"/>
              <a:t>aller</a:t>
            </a:r>
            <a:r>
              <a:rPr lang="it-CH" sz="2800" dirty="0"/>
              <a:t> </a:t>
            </a:r>
            <a:r>
              <a:rPr lang="it-CH" sz="2800" dirty="0" err="1"/>
              <a:t>vers</a:t>
            </a:r>
            <a:r>
              <a:rPr lang="it-CH" sz="2800" dirty="0"/>
              <a:t> </a:t>
            </a:r>
            <a:r>
              <a:rPr lang="it-CH" sz="2800" dirty="0" err="1"/>
              <a:t>quelqu’un</a:t>
            </a:r>
            <a:r>
              <a:rPr lang="it-CH" sz="2800" dirty="0"/>
              <a:t> qui </a:t>
            </a:r>
            <a:r>
              <a:rPr lang="it-CH" sz="2800" dirty="0" err="1"/>
              <a:t>savait</a:t>
            </a:r>
            <a:r>
              <a:rPr lang="it-CH" sz="2800" dirty="0"/>
              <a:t> l’</a:t>
            </a:r>
            <a:r>
              <a:rPr lang="it-CH" sz="2800" dirty="0" err="1"/>
              <a:t>enlever</a:t>
            </a:r>
            <a:r>
              <a:rPr lang="it-CH" sz="2800" dirty="0"/>
              <a:t> </a:t>
            </a:r>
            <a:r>
              <a:rPr lang="it-CH" sz="2800" dirty="0" err="1"/>
              <a:t>avec</a:t>
            </a:r>
            <a:r>
              <a:rPr lang="it-CH" sz="2800" dirty="0"/>
              <a:t> de </a:t>
            </a:r>
            <a:r>
              <a:rPr lang="it-CH" sz="2800" dirty="0" err="1"/>
              <a:t>mots</a:t>
            </a:r>
            <a:r>
              <a:rPr lang="it-CH" sz="2800" dirty="0"/>
              <a:t>. </a:t>
            </a:r>
            <a:r>
              <a:rPr lang="it-CH" sz="2800" dirty="0" err="1"/>
              <a:t>Puis</a:t>
            </a:r>
            <a:r>
              <a:rPr lang="it-CH" sz="2800" dirty="0"/>
              <a:t> ce </a:t>
            </a:r>
            <a:r>
              <a:rPr lang="it-CH" sz="2800" dirty="0" err="1"/>
              <a:t>Msysh</a:t>
            </a:r>
            <a:r>
              <a:rPr lang="it-CH" sz="2800" dirty="0"/>
              <a:t> ce </a:t>
            </a:r>
            <a:r>
              <a:rPr lang="it-CH" sz="2800" dirty="0" err="1"/>
              <a:t>peut</a:t>
            </a:r>
            <a:r>
              <a:rPr lang="it-CH" sz="2800" dirty="0"/>
              <a:t> </a:t>
            </a:r>
            <a:r>
              <a:rPr lang="it-CH" sz="2800" dirty="0" err="1"/>
              <a:t>enlever</a:t>
            </a:r>
            <a:r>
              <a:rPr lang="it-CH" sz="2800" dirty="0"/>
              <a:t> </a:t>
            </a:r>
            <a:r>
              <a:rPr lang="it-CH" sz="2800" dirty="0" err="1"/>
              <a:t>aussi</a:t>
            </a:r>
            <a:r>
              <a:rPr lang="it-CH" sz="2800" dirty="0"/>
              <a:t> </a:t>
            </a:r>
            <a:r>
              <a:rPr lang="it-CH" sz="2800" dirty="0" err="1"/>
              <a:t>avec</a:t>
            </a:r>
            <a:r>
              <a:rPr lang="it-CH" sz="2800" dirty="0"/>
              <a:t> </a:t>
            </a:r>
            <a:r>
              <a:rPr lang="it-CH" sz="2800" dirty="0" err="1"/>
              <a:t>du</a:t>
            </a:r>
            <a:r>
              <a:rPr lang="it-CH" sz="2800" dirty="0"/>
              <a:t> </a:t>
            </a:r>
            <a:r>
              <a:rPr lang="it-CH" sz="2800" dirty="0" err="1"/>
              <a:t>sel</a:t>
            </a:r>
            <a:r>
              <a:rPr lang="it-CH" sz="2800" dirty="0"/>
              <a:t>. On </a:t>
            </a:r>
            <a:r>
              <a:rPr lang="it-CH" sz="2800" dirty="0" err="1"/>
              <a:t>doit</a:t>
            </a:r>
            <a:r>
              <a:rPr lang="it-CH" sz="2800" dirty="0"/>
              <a:t> </a:t>
            </a:r>
            <a:r>
              <a:rPr lang="it-CH" sz="2800" dirty="0" err="1"/>
              <a:t>mettre</a:t>
            </a:r>
            <a:r>
              <a:rPr lang="it-CH" sz="2800" dirty="0"/>
              <a:t> en </a:t>
            </a:r>
            <a:r>
              <a:rPr lang="it-CH" sz="2800" dirty="0" err="1"/>
              <a:t>feu</a:t>
            </a:r>
            <a:r>
              <a:rPr lang="it-CH" sz="2800" dirty="0"/>
              <a:t> le </a:t>
            </a:r>
            <a:r>
              <a:rPr lang="it-CH" sz="2800" dirty="0" err="1"/>
              <a:t>sel</a:t>
            </a:r>
            <a:r>
              <a:rPr lang="it-CH" sz="2800" dirty="0"/>
              <a:t> et dire le </a:t>
            </a:r>
            <a:r>
              <a:rPr lang="it-CH" sz="2800" dirty="0" err="1"/>
              <a:t>nom</a:t>
            </a:r>
            <a:r>
              <a:rPr lang="it-CH" sz="2800" dirty="0"/>
              <a:t> de la </a:t>
            </a:r>
            <a:r>
              <a:rPr lang="it-CH" sz="2800" dirty="0" err="1"/>
              <a:t>personne</a:t>
            </a:r>
            <a:r>
              <a:rPr lang="it-CH" sz="2800" dirty="0"/>
              <a:t> </a:t>
            </a:r>
            <a:r>
              <a:rPr lang="it-CH" sz="2800" dirty="0" err="1"/>
              <a:t>que</a:t>
            </a:r>
            <a:r>
              <a:rPr lang="it-CH" sz="2800" dirty="0"/>
              <a:t> tu </a:t>
            </a:r>
            <a:r>
              <a:rPr lang="it-CH" sz="2800" dirty="0" err="1"/>
              <a:t>suspectes</a:t>
            </a:r>
            <a:r>
              <a:rPr lang="it-CH" sz="2800" dirty="0"/>
              <a:t> t’</a:t>
            </a:r>
            <a:r>
              <a:rPr lang="it-CH" sz="2800" dirty="0" err="1"/>
              <a:t>avoir</a:t>
            </a:r>
            <a:r>
              <a:rPr lang="it-CH" sz="2800" dirty="0"/>
              <a:t> ’’</a:t>
            </a:r>
            <a:r>
              <a:rPr lang="it-CH" sz="2800" dirty="0" err="1"/>
              <a:t>donné</a:t>
            </a:r>
            <a:r>
              <a:rPr lang="it-CH" sz="2800" dirty="0"/>
              <a:t>’’ le </a:t>
            </a:r>
            <a:r>
              <a:rPr lang="it-CH" sz="2800" dirty="0" err="1"/>
              <a:t>Msysh</a:t>
            </a:r>
            <a:r>
              <a:rPr lang="it-CH" sz="2800" dirty="0"/>
              <a:t>.</a:t>
            </a:r>
          </a:p>
        </p:txBody>
      </p:sp>
      <p:pic>
        <p:nvPicPr>
          <p:cNvPr id="4" name="Segnale acust. registr.">
            <a:hlinkClick r:id="" action="ppaction://media"/>
            <a:extLst>
              <a:ext uri="{FF2B5EF4-FFF2-40B4-BE49-F238E27FC236}">
                <a16:creationId xmlns:a16="http://schemas.microsoft.com/office/drawing/2014/main" xmlns="" id="{D7F15A4F-A5D7-45DE-A1A7-EE6B00959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3023" y="203200"/>
            <a:ext cx="406400" cy="406400"/>
          </a:xfrm>
          <a:prstGeom prst="rect">
            <a:avLst/>
          </a:prstGeom>
        </p:spPr>
      </p:pic>
    </p:spTree>
    <p:extLst>
      <p:ext uri="{BB962C8B-B14F-4D97-AF65-F5344CB8AC3E}">
        <p14:creationId xmlns:p14="http://schemas.microsoft.com/office/powerpoint/2010/main" val="333764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3FC9219-9F5E-4DD5-9451-054A513F9D42}"/>
              </a:ext>
            </a:extLst>
          </p:cNvPr>
          <p:cNvSpPr>
            <a:spLocks noGrp="1"/>
          </p:cNvSpPr>
          <p:nvPr>
            <p:ph type="title"/>
          </p:nvPr>
        </p:nvSpPr>
        <p:spPr/>
        <p:txBody>
          <a:bodyPr/>
          <a:lstStyle/>
          <a:p>
            <a:r>
              <a:rPr lang="it-CH" dirty="0" err="1">
                <a:latin typeface="Arial Rounded MT Bold" panose="020F0704030504030204" pitchFamily="34" charset="0"/>
              </a:rPr>
              <a:t>Quand</a:t>
            </a:r>
            <a:r>
              <a:rPr lang="it-CH" dirty="0">
                <a:latin typeface="Arial Rounded MT Bold" panose="020F0704030504030204" pitchFamily="34" charset="0"/>
              </a:rPr>
              <a:t> </a:t>
            </a:r>
            <a:r>
              <a:rPr lang="it-CH" dirty="0" err="1">
                <a:latin typeface="Arial Rounded MT Bold" panose="020F0704030504030204" pitchFamily="34" charset="0"/>
              </a:rPr>
              <a:t>quelqu’un</a:t>
            </a:r>
            <a:r>
              <a:rPr lang="it-CH" dirty="0">
                <a:latin typeface="Arial Rounded MT Bold" panose="020F0704030504030204" pitchFamily="34" charset="0"/>
              </a:rPr>
              <a:t> t’</a:t>
            </a:r>
            <a:r>
              <a:rPr lang="it-CH" dirty="0" err="1">
                <a:latin typeface="Arial Rounded MT Bold" panose="020F0704030504030204" pitchFamily="34" charset="0"/>
              </a:rPr>
              <a:t>envie</a:t>
            </a:r>
            <a:endParaRPr lang="it-CH" dirty="0">
              <a:latin typeface="Arial Rounded MT Bold" panose="020F0704030504030204" pitchFamily="34" charset="0"/>
            </a:endParaRPr>
          </a:p>
        </p:txBody>
      </p:sp>
      <p:sp>
        <p:nvSpPr>
          <p:cNvPr id="3" name="Segnaposto contenuto 2">
            <a:extLst>
              <a:ext uri="{FF2B5EF4-FFF2-40B4-BE49-F238E27FC236}">
                <a16:creationId xmlns:a16="http://schemas.microsoft.com/office/drawing/2014/main" xmlns="" id="{AD42AB6A-A3CF-4206-BE26-AFA635843E26}"/>
              </a:ext>
            </a:extLst>
          </p:cNvPr>
          <p:cNvSpPr>
            <a:spLocks noGrp="1"/>
          </p:cNvSpPr>
          <p:nvPr>
            <p:ph idx="1"/>
          </p:nvPr>
        </p:nvSpPr>
        <p:spPr/>
        <p:txBody>
          <a:bodyPr>
            <a:normAutofit/>
          </a:bodyPr>
          <a:lstStyle/>
          <a:p>
            <a:r>
              <a:rPr lang="it-CH" sz="3200" dirty="0" err="1"/>
              <a:t>Quand</a:t>
            </a:r>
            <a:r>
              <a:rPr lang="it-CH" sz="3200" dirty="0"/>
              <a:t> </a:t>
            </a:r>
            <a:r>
              <a:rPr lang="it-CH" sz="3200" dirty="0" err="1"/>
              <a:t>quelqu’un</a:t>
            </a:r>
            <a:r>
              <a:rPr lang="it-CH" sz="3200" dirty="0"/>
              <a:t> t’</a:t>
            </a:r>
            <a:r>
              <a:rPr lang="it-CH" sz="3200" dirty="0" err="1"/>
              <a:t>envie</a:t>
            </a:r>
            <a:r>
              <a:rPr lang="it-CH" sz="3200" dirty="0"/>
              <a:t> on </a:t>
            </a:r>
            <a:r>
              <a:rPr lang="it-CH" sz="3200" dirty="0" err="1"/>
              <a:t>peut</a:t>
            </a:r>
            <a:r>
              <a:rPr lang="it-CH" sz="3200" dirty="0"/>
              <a:t> </a:t>
            </a:r>
            <a:r>
              <a:rPr lang="it-CH" sz="3200" dirty="0" err="1"/>
              <a:t>utiliser</a:t>
            </a:r>
            <a:r>
              <a:rPr lang="it-CH" sz="3200" dirty="0"/>
              <a:t> la </a:t>
            </a:r>
            <a:r>
              <a:rPr lang="it-CH" sz="3200" dirty="0" err="1"/>
              <a:t>même</a:t>
            </a:r>
            <a:r>
              <a:rPr lang="it-CH" sz="3200" dirty="0"/>
              <a:t> </a:t>
            </a:r>
            <a:r>
              <a:rPr lang="it-CH" sz="3200" dirty="0" err="1"/>
              <a:t>methode</a:t>
            </a:r>
            <a:r>
              <a:rPr lang="it-CH" sz="3200" dirty="0"/>
              <a:t> </a:t>
            </a:r>
            <a:r>
              <a:rPr lang="it-CH" sz="3200" dirty="0" err="1"/>
              <a:t>du</a:t>
            </a:r>
            <a:r>
              <a:rPr lang="it-CH" sz="3200" dirty="0"/>
              <a:t> </a:t>
            </a:r>
            <a:r>
              <a:rPr lang="it-CH" sz="3200" dirty="0" err="1"/>
              <a:t>sel</a:t>
            </a:r>
            <a:r>
              <a:rPr lang="it-CH" sz="3200" dirty="0"/>
              <a:t>, mais on </a:t>
            </a:r>
            <a:r>
              <a:rPr lang="it-CH" sz="3200" dirty="0" err="1"/>
              <a:t>peut</a:t>
            </a:r>
            <a:r>
              <a:rPr lang="it-CH" sz="3200" dirty="0"/>
              <a:t> </a:t>
            </a:r>
            <a:r>
              <a:rPr lang="it-CH" sz="3200" dirty="0" err="1"/>
              <a:t>aussi</a:t>
            </a:r>
            <a:r>
              <a:rPr lang="it-CH" sz="3200" dirty="0"/>
              <a:t> </a:t>
            </a:r>
            <a:r>
              <a:rPr lang="it-CH" sz="3200" dirty="0" err="1"/>
              <a:t>prendre</a:t>
            </a:r>
            <a:r>
              <a:rPr lang="it-CH" sz="3200" dirty="0"/>
              <a:t> un </a:t>
            </a:r>
            <a:r>
              <a:rPr lang="it-CH" sz="3200" dirty="0" err="1"/>
              <a:t>morceau</a:t>
            </a:r>
            <a:r>
              <a:rPr lang="it-CH" sz="3200" dirty="0"/>
              <a:t> de </a:t>
            </a:r>
            <a:r>
              <a:rPr lang="it-CH" sz="3200" dirty="0" err="1"/>
              <a:t>chaussure</a:t>
            </a:r>
            <a:r>
              <a:rPr lang="it-CH" sz="3200" dirty="0"/>
              <a:t> </a:t>
            </a:r>
            <a:r>
              <a:rPr lang="it-CH" sz="3200" dirty="0" err="1"/>
              <a:t>ou</a:t>
            </a:r>
            <a:r>
              <a:rPr lang="it-CH" sz="3200" dirty="0"/>
              <a:t> un </a:t>
            </a:r>
            <a:r>
              <a:rPr lang="fr-FR" sz="3200" dirty="0"/>
              <a:t>mouchoir utilisé par le suspect</a:t>
            </a:r>
            <a:r>
              <a:rPr lang="it-CH" sz="3200" dirty="0"/>
              <a:t> et dire </a:t>
            </a:r>
            <a:r>
              <a:rPr lang="it-CH" sz="3200" dirty="0" err="1"/>
              <a:t>des</a:t>
            </a:r>
            <a:r>
              <a:rPr lang="it-CH" sz="3200" dirty="0"/>
              <a:t> </a:t>
            </a:r>
            <a:r>
              <a:rPr lang="it-CH" sz="3200" dirty="0" err="1"/>
              <a:t>phrases</a:t>
            </a:r>
            <a:r>
              <a:rPr lang="it-CH" sz="3200" dirty="0"/>
              <a:t>.</a:t>
            </a:r>
            <a:endParaRPr lang="fr-FR" sz="3200" dirty="0"/>
          </a:p>
        </p:txBody>
      </p:sp>
      <p:pic>
        <p:nvPicPr>
          <p:cNvPr id="4" name="Segnale acust. registr.">
            <a:hlinkClick r:id="" action="ppaction://media"/>
            <a:extLst>
              <a:ext uri="{FF2B5EF4-FFF2-40B4-BE49-F238E27FC236}">
                <a16:creationId xmlns:a16="http://schemas.microsoft.com/office/drawing/2014/main" xmlns="" id="{6EB12665-B96C-4776-A9C7-93D26B1EF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254" y="406400"/>
            <a:ext cx="406400" cy="406400"/>
          </a:xfrm>
          <a:prstGeom prst="rect">
            <a:avLst/>
          </a:prstGeom>
        </p:spPr>
      </p:pic>
    </p:spTree>
    <p:extLst>
      <p:ext uri="{BB962C8B-B14F-4D97-AF65-F5344CB8AC3E}">
        <p14:creationId xmlns:p14="http://schemas.microsoft.com/office/powerpoint/2010/main" val="25377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7878129-0BD3-4192-8AE2-8D008C45DCE0}"/>
              </a:ext>
            </a:extLst>
          </p:cNvPr>
          <p:cNvSpPr>
            <a:spLocks noGrp="1"/>
          </p:cNvSpPr>
          <p:nvPr>
            <p:ph type="title"/>
          </p:nvPr>
        </p:nvSpPr>
        <p:spPr>
          <a:xfrm>
            <a:off x="6634363" y="4448393"/>
            <a:ext cx="6115169" cy="2362200"/>
          </a:xfrm>
        </p:spPr>
        <p:txBody>
          <a:bodyPr>
            <a:normAutofit/>
          </a:bodyPr>
          <a:lstStyle/>
          <a:p>
            <a:r>
              <a:rPr lang="it-CH" sz="4800" dirty="0" err="1"/>
              <a:t>Syri</a:t>
            </a:r>
            <a:r>
              <a:rPr lang="it-CH" sz="4800" dirty="0"/>
              <a:t> i </a:t>
            </a:r>
            <a:r>
              <a:rPr lang="it-CH" sz="4800" dirty="0" err="1"/>
              <a:t>Kaltër</a:t>
            </a:r>
            <a:endParaRPr lang="it-CH" sz="4800" dirty="0"/>
          </a:p>
        </p:txBody>
      </p:sp>
      <p:pic>
        <p:nvPicPr>
          <p:cNvPr id="6" name="Segnaposto immagine 5">
            <a:extLst>
              <a:ext uri="{FF2B5EF4-FFF2-40B4-BE49-F238E27FC236}">
                <a16:creationId xmlns:a16="http://schemas.microsoft.com/office/drawing/2014/main" xmlns="" id="{27E0C378-B35E-40C3-8CBA-A72A7A1DF9AA}"/>
              </a:ext>
            </a:extLst>
          </p:cNvPr>
          <p:cNvPicPr>
            <a:picLocks noGrp="1" noChangeAspect="1"/>
          </p:cNvPicPr>
          <p:nvPr>
            <p:ph type="pic" idx="1"/>
          </p:nvPr>
        </p:nvPicPr>
        <p:blipFill>
          <a:blip r:embed="rId4"/>
          <a:srcRect t="19722" b="19722"/>
          <a:stretch>
            <a:fillRect/>
          </a:stretch>
        </p:blipFill>
        <p:spPr>
          <a:xfrm>
            <a:off x="168331" y="149138"/>
            <a:ext cx="11855337" cy="5384395"/>
          </a:xfrm>
          <a:prstGeom prst="rect">
            <a:avLst/>
          </a:prstGeom>
        </p:spPr>
      </p:pic>
      <p:sp>
        <p:nvSpPr>
          <p:cNvPr id="5" name="Segnaposto testo 4">
            <a:extLst>
              <a:ext uri="{FF2B5EF4-FFF2-40B4-BE49-F238E27FC236}">
                <a16:creationId xmlns:a16="http://schemas.microsoft.com/office/drawing/2014/main" xmlns="" id="{CCCF881C-B526-481F-B9DB-D6F460F90C3E}"/>
              </a:ext>
            </a:extLst>
          </p:cNvPr>
          <p:cNvSpPr>
            <a:spLocks noGrp="1"/>
          </p:cNvSpPr>
          <p:nvPr>
            <p:ph type="body" sz="half" idx="2"/>
          </p:nvPr>
        </p:nvSpPr>
        <p:spPr>
          <a:xfrm>
            <a:off x="-1961382" y="5629493"/>
            <a:ext cx="8786387" cy="2158738"/>
          </a:xfrm>
        </p:spPr>
        <p:txBody>
          <a:bodyPr>
            <a:noAutofit/>
          </a:bodyPr>
          <a:lstStyle/>
          <a:p>
            <a:r>
              <a:rPr lang="it-CH" sz="6000" dirty="0"/>
              <a:t>La </a:t>
            </a:r>
            <a:r>
              <a:rPr lang="it-CH" sz="6000" dirty="0" err="1"/>
              <a:t>légende</a:t>
            </a:r>
            <a:endParaRPr lang="it-CH" sz="6000" dirty="0"/>
          </a:p>
        </p:txBody>
      </p:sp>
      <p:pic>
        <p:nvPicPr>
          <p:cNvPr id="4" name="Segnale acust. registr.">
            <a:hlinkClick r:id="" action="ppaction://media"/>
            <a:extLst>
              <a:ext uri="{FF2B5EF4-FFF2-40B4-BE49-F238E27FC236}">
                <a16:creationId xmlns:a16="http://schemas.microsoft.com/office/drawing/2014/main" xmlns="" id="{E7730947-61E6-4207-946D-FF330E698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278" y="388332"/>
            <a:ext cx="406400" cy="406400"/>
          </a:xfrm>
          <a:prstGeom prst="rect">
            <a:avLst/>
          </a:prstGeom>
        </p:spPr>
      </p:pic>
    </p:spTree>
    <p:extLst>
      <p:ext uri="{BB962C8B-B14F-4D97-AF65-F5344CB8AC3E}">
        <p14:creationId xmlns:p14="http://schemas.microsoft.com/office/powerpoint/2010/main" val="182859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TM04033921[[fn=Damascato]]</Template>
  <TotalTime>173</TotalTime>
  <Words>592</Words>
  <Application>Microsoft Office PowerPoint</Application>
  <PresentationFormat>Personalizzato</PresentationFormat>
  <Paragraphs>46</Paragraphs>
  <Slides>15</Slides>
  <Notes>0</Notes>
  <HiddenSlides>0</HiddenSlides>
  <MMClips>14</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Damask</vt:lpstr>
      <vt:lpstr>Les superstitions et legendes AU Kosovo et Albanie</vt:lpstr>
      <vt:lpstr>Le Kosovo</vt:lpstr>
      <vt:lpstr>Suhareka</vt:lpstr>
      <vt:lpstr>Prizren</vt:lpstr>
      <vt:lpstr>Msysh</vt:lpstr>
      <vt:lpstr>Quand quelqu’un t’aime trop</vt:lpstr>
      <vt:lpstr>Quand quelqu’un te  veut  DU  mal</vt:lpstr>
      <vt:lpstr>Quand quelqu’un t’envie</vt:lpstr>
      <vt:lpstr>Syri i Kaltër</vt:lpstr>
      <vt:lpstr>Où se trouve…</vt:lpstr>
      <vt:lpstr>Syri i Kaltër</vt:lpstr>
      <vt:lpstr>La légende</vt:lpstr>
      <vt:lpstr>Presentazione standard di PowerPoint</vt:lpstr>
      <vt:lpstr>Presentazione standard di PowerPoint</vt:lpstr>
      <vt:lpstr>FIN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superstitions et legendes en Kosovo</dc:title>
  <dc:creator>Eliza Krasniqi</dc:creator>
  <cp:lastModifiedBy>Viviana CARRARA</cp:lastModifiedBy>
  <cp:revision>27</cp:revision>
  <dcterms:created xsi:type="dcterms:W3CDTF">2021-03-29T14:51:32Z</dcterms:created>
  <dcterms:modified xsi:type="dcterms:W3CDTF">2021-06-07T14:12:40Z</dcterms:modified>
</cp:coreProperties>
</file>