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3" r:id="rId7"/>
    <p:sldId id="258" r:id="rId8"/>
    <p:sldId id="264" r:id="rId9"/>
    <p:sldId id="262"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9" d="100"/>
          <a:sy n="39" d="100"/>
        </p:scale>
        <p:origin x="66" y="10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3A3FB39-A3A1-4CEA-8C3C-86842E72222E}" type="datetimeFigureOut">
              <a:rPr lang="it-CH" smtClean="0"/>
              <a:t>10.06.2021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01A7A47C-85D9-4E6E-A35E-867274C57493}" type="slidenum">
              <a:rPr lang="it-CH" smtClean="0"/>
              <a:t>‹N›</a:t>
            </a:fld>
            <a:endParaRPr lang="it-CH"/>
          </a:p>
        </p:txBody>
      </p:sp>
    </p:spTree>
    <p:extLst>
      <p:ext uri="{BB962C8B-B14F-4D97-AF65-F5344CB8AC3E}">
        <p14:creationId xmlns:p14="http://schemas.microsoft.com/office/powerpoint/2010/main" val="184444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3A3FB39-A3A1-4CEA-8C3C-86842E72222E}" type="datetimeFigureOut">
              <a:rPr lang="it-CH" smtClean="0"/>
              <a:t>10.06.2021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01A7A47C-85D9-4E6E-A35E-867274C57493}" type="slidenum">
              <a:rPr lang="it-CH" smtClean="0"/>
              <a:t>‹N›</a:t>
            </a:fld>
            <a:endParaRPr lang="it-CH"/>
          </a:p>
        </p:txBody>
      </p:sp>
    </p:spTree>
    <p:extLst>
      <p:ext uri="{BB962C8B-B14F-4D97-AF65-F5344CB8AC3E}">
        <p14:creationId xmlns:p14="http://schemas.microsoft.com/office/powerpoint/2010/main" val="474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3A3FB39-A3A1-4CEA-8C3C-86842E72222E}" type="datetimeFigureOut">
              <a:rPr lang="it-CH" smtClean="0"/>
              <a:t>10.06.2021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01A7A47C-85D9-4E6E-A35E-867274C57493}" type="slidenum">
              <a:rPr lang="it-CH" smtClean="0"/>
              <a:t>‹N›</a:t>
            </a:fld>
            <a:endParaRPr lang="it-CH"/>
          </a:p>
        </p:txBody>
      </p:sp>
    </p:spTree>
    <p:extLst>
      <p:ext uri="{BB962C8B-B14F-4D97-AF65-F5344CB8AC3E}">
        <p14:creationId xmlns:p14="http://schemas.microsoft.com/office/powerpoint/2010/main" val="142679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3A3FB39-A3A1-4CEA-8C3C-86842E72222E}" type="datetimeFigureOut">
              <a:rPr lang="it-CH" smtClean="0"/>
              <a:t>10.06.2021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01A7A47C-85D9-4E6E-A35E-867274C57493}" type="slidenum">
              <a:rPr lang="it-CH" smtClean="0"/>
              <a:t>‹N›</a:t>
            </a:fld>
            <a:endParaRPr lang="it-CH"/>
          </a:p>
        </p:txBody>
      </p:sp>
    </p:spTree>
    <p:extLst>
      <p:ext uri="{BB962C8B-B14F-4D97-AF65-F5344CB8AC3E}">
        <p14:creationId xmlns:p14="http://schemas.microsoft.com/office/powerpoint/2010/main" val="38615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a:xfrm>
            <a:off x="8593667" y="6272784"/>
            <a:ext cx="2644309" cy="365125"/>
          </a:xfrm>
        </p:spPr>
        <p:txBody>
          <a:bodyPr/>
          <a:lstStyle/>
          <a:p>
            <a:fld id="{53A3FB39-A3A1-4CEA-8C3C-86842E72222E}" type="datetimeFigureOut">
              <a:rPr lang="it-CH" smtClean="0"/>
              <a:t>10.06.2021</a:t>
            </a:fld>
            <a:endParaRPr lang="it-CH"/>
          </a:p>
        </p:txBody>
      </p:sp>
      <p:sp>
        <p:nvSpPr>
          <p:cNvPr id="5" name="Footer Placeholder 4"/>
          <p:cNvSpPr>
            <a:spLocks noGrp="1"/>
          </p:cNvSpPr>
          <p:nvPr>
            <p:ph type="ftr" sz="quarter" idx="11"/>
          </p:nvPr>
        </p:nvSpPr>
        <p:spPr>
          <a:xfrm>
            <a:off x="2182708" y="6272784"/>
            <a:ext cx="6327648" cy="365125"/>
          </a:xfrm>
        </p:spPr>
        <p:txBody>
          <a:bodyPr/>
          <a:lstStyle/>
          <a:p>
            <a:endParaRPr lang="it-CH"/>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01A7A47C-85D9-4E6E-A35E-867274C57493}" type="slidenum">
              <a:rPr lang="it-CH" smtClean="0"/>
              <a:t>‹N›</a:t>
            </a:fld>
            <a:endParaRPr lang="it-CH"/>
          </a:p>
        </p:txBody>
      </p:sp>
    </p:spTree>
    <p:extLst>
      <p:ext uri="{BB962C8B-B14F-4D97-AF65-F5344CB8AC3E}">
        <p14:creationId xmlns:p14="http://schemas.microsoft.com/office/powerpoint/2010/main" val="203311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3A3FB39-A3A1-4CEA-8C3C-86842E72222E}" type="datetimeFigureOut">
              <a:rPr lang="it-CH" smtClean="0"/>
              <a:t>10.06.2021</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01A7A47C-85D9-4E6E-A35E-867274C57493}" type="slidenum">
              <a:rPr lang="it-CH" smtClean="0"/>
              <a:t>‹N›</a:t>
            </a:fld>
            <a:endParaRPr lang="it-CH"/>
          </a:p>
        </p:txBody>
      </p:sp>
    </p:spTree>
    <p:extLst>
      <p:ext uri="{BB962C8B-B14F-4D97-AF65-F5344CB8AC3E}">
        <p14:creationId xmlns:p14="http://schemas.microsoft.com/office/powerpoint/2010/main" val="86583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3A3FB39-A3A1-4CEA-8C3C-86842E72222E}" type="datetimeFigureOut">
              <a:rPr lang="it-CH" smtClean="0"/>
              <a:t>10.06.2021</a:t>
            </a:fld>
            <a:endParaRPr lang="it-CH"/>
          </a:p>
        </p:txBody>
      </p:sp>
      <p:sp>
        <p:nvSpPr>
          <p:cNvPr id="8" name="Footer Placeholder 7"/>
          <p:cNvSpPr>
            <a:spLocks noGrp="1"/>
          </p:cNvSpPr>
          <p:nvPr>
            <p:ph type="ftr" sz="quarter" idx="11"/>
          </p:nvPr>
        </p:nvSpPr>
        <p:spPr/>
        <p:txBody>
          <a:bodyPr/>
          <a:lstStyle/>
          <a:p>
            <a:endParaRPr lang="it-CH"/>
          </a:p>
        </p:txBody>
      </p:sp>
      <p:sp>
        <p:nvSpPr>
          <p:cNvPr id="9" name="Slide Number Placeholder 8"/>
          <p:cNvSpPr>
            <a:spLocks noGrp="1"/>
          </p:cNvSpPr>
          <p:nvPr>
            <p:ph type="sldNum" sz="quarter" idx="12"/>
          </p:nvPr>
        </p:nvSpPr>
        <p:spPr/>
        <p:txBody>
          <a:bodyPr/>
          <a:lstStyle/>
          <a:p>
            <a:fld id="{01A7A47C-85D9-4E6E-A35E-867274C57493}" type="slidenum">
              <a:rPr lang="it-CH" smtClean="0"/>
              <a:t>‹N›</a:t>
            </a:fld>
            <a:endParaRPr lang="it-CH"/>
          </a:p>
        </p:txBody>
      </p:sp>
    </p:spTree>
    <p:extLst>
      <p:ext uri="{BB962C8B-B14F-4D97-AF65-F5344CB8AC3E}">
        <p14:creationId xmlns:p14="http://schemas.microsoft.com/office/powerpoint/2010/main" val="81007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3A3FB39-A3A1-4CEA-8C3C-86842E72222E}" type="datetimeFigureOut">
              <a:rPr lang="it-CH" smtClean="0"/>
              <a:t>10.06.2021</a:t>
            </a:fld>
            <a:endParaRPr lang="it-CH"/>
          </a:p>
        </p:txBody>
      </p:sp>
      <p:sp>
        <p:nvSpPr>
          <p:cNvPr id="4" name="Footer Placeholder 3"/>
          <p:cNvSpPr>
            <a:spLocks noGrp="1"/>
          </p:cNvSpPr>
          <p:nvPr>
            <p:ph type="ftr" sz="quarter" idx="11"/>
          </p:nvPr>
        </p:nvSpPr>
        <p:spPr/>
        <p:txBody>
          <a:bodyPr/>
          <a:lstStyle/>
          <a:p>
            <a:endParaRPr lang="it-CH"/>
          </a:p>
        </p:txBody>
      </p:sp>
      <p:sp>
        <p:nvSpPr>
          <p:cNvPr id="5" name="Slide Number Placeholder 4"/>
          <p:cNvSpPr>
            <a:spLocks noGrp="1"/>
          </p:cNvSpPr>
          <p:nvPr>
            <p:ph type="sldNum" sz="quarter" idx="12"/>
          </p:nvPr>
        </p:nvSpPr>
        <p:spPr/>
        <p:txBody>
          <a:bodyPr/>
          <a:lstStyle/>
          <a:p>
            <a:fld id="{01A7A47C-85D9-4E6E-A35E-867274C57493}" type="slidenum">
              <a:rPr lang="it-CH" smtClean="0"/>
              <a:t>‹N›</a:t>
            </a:fld>
            <a:endParaRPr lang="it-CH"/>
          </a:p>
        </p:txBody>
      </p:sp>
    </p:spTree>
    <p:extLst>
      <p:ext uri="{BB962C8B-B14F-4D97-AF65-F5344CB8AC3E}">
        <p14:creationId xmlns:p14="http://schemas.microsoft.com/office/powerpoint/2010/main" val="355848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A3FB39-A3A1-4CEA-8C3C-86842E72222E}" type="datetimeFigureOut">
              <a:rPr lang="it-CH" smtClean="0"/>
              <a:t>10.06.2021</a:t>
            </a:fld>
            <a:endParaRPr lang="it-CH"/>
          </a:p>
        </p:txBody>
      </p:sp>
      <p:sp>
        <p:nvSpPr>
          <p:cNvPr id="3" name="Footer Placeholder 2"/>
          <p:cNvSpPr>
            <a:spLocks noGrp="1"/>
          </p:cNvSpPr>
          <p:nvPr>
            <p:ph type="ftr" sz="quarter" idx="11"/>
          </p:nvPr>
        </p:nvSpPr>
        <p:spPr/>
        <p:txBody>
          <a:bodyPr/>
          <a:lstStyle/>
          <a:p>
            <a:endParaRPr lang="it-CH"/>
          </a:p>
        </p:txBody>
      </p:sp>
      <p:sp>
        <p:nvSpPr>
          <p:cNvPr id="4" name="Slide Number Placeholder 3"/>
          <p:cNvSpPr>
            <a:spLocks noGrp="1"/>
          </p:cNvSpPr>
          <p:nvPr>
            <p:ph type="sldNum" sz="quarter" idx="12"/>
          </p:nvPr>
        </p:nvSpPr>
        <p:spPr/>
        <p:txBody>
          <a:bodyPr/>
          <a:lstStyle/>
          <a:p>
            <a:fld id="{01A7A47C-85D9-4E6E-A35E-867274C57493}" type="slidenum">
              <a:rPr lang="it-CH" smtClean="0"/>
              <a:t>‹N›</a:t>
            </a:fld>
            <a:endParaRPr lang="it-CH"/>
          </a:p>
        </p:txBody>
      </p:sp>
    </p:spTree>
    <p:extLst>
      <p:ext uri="{BB962C8B-B14F-4D97-AF65-F5344CB8AC3E}">
        <p14:creationId xmlns:p14="http://schemas.microsoft.com/office/powerpoint/2010/main" val="395709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3A3FB39-A3A1-4CEA-8C3C-86842E72222E}" type="datetimeFigureOut">
              <a:rPr lang="it-CH" smtClean="0"/>
              <a:t>10.06.2021</a:t>
            </a:fld>
            <a:endParaRPr lang="it-CH"/>
          </a:p>
        </p:txBody>
      </p:sp>
      <p:sp>
        <p:nvSpPr>
          <p:cNvPr id="6" name="Footer Placeholder 5"/>
          <p:cNvSpPr>
            <a:spLocks noGrp="1"/>
          </p:cNvSpPr>
          <p:nvPr>
            <p:ph type="ftr" sz="quarter" idx="11"/>
          </p:nvPr>
        </p:nvSpPr>
        <p:spPr/>
        <p:txBody>
          <a:bodyPr/>
          <a:lstStyle/>
          <a:p>
            <a:endParaRPr lang="it-CH"/>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1A7A47C-85D9-4E6E-A35E-867274C57493}" type="slidenum">
              <a:rPr lang="it-CH" smtClean="0"/>
              <a:t>‹N›</a:t>
            </a:fld>
            <a:endParaRPr lang="it-CH"/>
          </a:p>
        </p:txBody>
      </p:sp>
    </p:spTree>
    <p:extLst>
      <p:ext uri="{BB962C8B-B14F-4D97-AF65-F5344CB8AC3E}">
        <p14:creationId xmlns:p14="http://schemas.microsoft.com/office/powerpoint/2010/main" val="4199140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3A3FB39-A3A1-4CEA-8C3C-86842E72222E}" type="datetimeFigureOut">
              <a:rPr lang="it-CH" smtClean="0"/>
              <a:t>10.06.2021</a:t>
            </a:fld>
            <a:endParaRPr lang="it-CH"/>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1A7A47C-85D9-4E6E-A35E-867274C57493}" type="slidenum">
              <a:rPr lang="it-CH" smtClean="0"/>
              <a:t>‹N›</a:t>
            </a:fld>
            <a:endParaRPr lang="it-CH"/>
          </a:p>
        </p:txBody>
      </p:sp>
    </p:spTree>
    <p:extLst>
      <p:ext uri="{BB962C8B-B14F-4D97-AF65-F5344CB8AC3E}">
        <p14:creationId xmlns:p14="http://schemas.microsoft.com/office/powerpoint/2010/main" val="304224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3A3FB39-A3A1-4CEA-8C3C-86842E72222E}" type="datetimeFigureOut">
              <a:rPr lang="it-CH" smtClean="0"/>
              <a:t>10.06.2021</a:t>
            </a:fld>
            <a:endParaRPr lang="it-CH"/>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it-CH"/>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01A7A47C-85D9-4E6E-A35E-867274C57493}" type="slidenum">
              <a:rPr lang="it-CH" smtClean="0"/>
              <a:t>‹N›</a:t>
            </a:fld>
            <a:endParaRPr lang="it-CH"/>
          </a:p>
        </p:txBody>
      </p:sp>
    </p:spTree>
    <p:extLst>
      <p:ext uri="{BB962C8B-B14F-4D97-AF65-F5344CB8AC3E}">
        <p14:creationId xmlns:p14="http://schemas.microsoft.com/office/powerpoint/2010/main" val="3874573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Xc05rcuGkbM" TargetMode="External"/><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maxpixel.net/Sirens-Mermaid-Woman-Ocean-Mythology-Fantasy-3789114" TargetMode="External"/><Relationship Id="rId5" Type="http://schemas.openxmlformats.org/officeDocument/2006/relationships/image" Target="../media/image13.jpg"/><Relationship Id="rId4" Type="http://schemas.openxmlformats.org/officeDocument/2006/relationships/image" Target="../media/image12.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2.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png"/><Relationship Id="rId2" Type="http://schemas.microsoft.com/office/2007/relationships/media" Target="../media/media5.m4a"/><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1.png"/><Relationship Id="rId2" Type="http://schemas.microsoft.com/office/2007/relationships/media" Target="../media/media7.m4a"/><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mappa&#10;&#10;Descrizione generata automaticamente">
            <a:extLst>
              <a:ext uri="{FF2B5EF4-FFF2-40B4-BE49-F238E27FC236}">
                <a16:creationId xmlns:a16="http://schemas.microsoft.com/office/drawing/2014/main" id="{5A018F5D-A004-474F-9B78-131AE6D8CF40}"/>
              </a:ext>
            </a:extLst>
          </p:cNvPr>
          <p:cNvPicPr>
            <a:picLocks noChangeAspect="1"/>
          </p:cNvPicPr>
          <p:nvPr/>
        </p:nvPicPr>
        <p:blipFill rotWithShape="1">
          <a:blip r:embed="rId2"/>
          <a:srcRect l="828" t="31086" b="23589"/>
          <a:stretch/>
        </p:blipFill>
        <p:spPr>
          <a:xfrm>
            <a:off x="20" y="10"/>
            <a:ext cx="12191980" cy="6857989"/>
          </a:xfrm>
          <a:prstGeom prst="rect">
            <a:avLst/>
          </a:prstGeom>
        </p:spPr>
      </p:pic>
      <p:sp>
        <p:nvSpPr>
          <p:cNvPr id="10" name="Rectangle 9">
            <a:extLst>
              <a:ext uri="{FF2B5EF4-FFF2-40B4-BE49-F238E27FC236}">
                <a16:creationId xmlns:a16="http://schemas.microsoft.com/office/drawing/2014/main" id="{55BE2824-A619-43D4-8CEE-814E76EAC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blipFill dpi="0" rotWithShape="1">
            <a:blip r:embed="rId3">
              <a:alphaModFix amt="17000"/>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757314-8028-429F-A691-15514DF113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2531684"/>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FB0F09-9A6D-4393-94DE-D19BB32FF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2669517"/>
            <a:ext cx="10222992" cy="2743200"/>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1A8FF86-3729-44D9-9029-E0816A7E2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484434"/>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924F705-30C0-4ED8-9364-62609FAD44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5253661"/>
            <a:ext cx="1080904" cy="1080902"/>
            <a:chOff x="9685338" y="4460675"/>
            <a:chExt cx="1080904" cy="1080902"/>
          </a:xfrm>
        </p:grpSpPr>
        <p:sp>
          <p:nvSpPr>
            <p:cNvPr id="19" name="Oval 18">
              <a:extLst>
                <a:ext uri="{FF2B5EF4-FFF2-40B4-BE49-F238E27FC236}">
                  <a16:creationId xmlns:a16="http://schemas.microsoft.com/office/drawing/2014/main" id="{2011EC6B-5921-4E83-802A-C8EDBFF94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A6591F3A-6CC6-475E-B681-19B2E17DC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olo 1">
            <a:extLst>
              <a:ext uri="{FF2B5EF4-FFF2-40B4-BE49-F238E27FC236}">
                <a16:creationId xmlns:a16="http://schemas.microsoft.com/office/drawing/2014/main" id="{020AC5C2-97EE-416F-97A3-3217E410BD93}"/>
              </a:ext>
            </a:extLst>
          </p:cNvPr>
          <p:cNvSpPr>
            <a:spLocks noGrp="1"/>
          </p:cNvSpPr>
          <p:nvPr>
            <p:ph type="ctrTitle"/>
          </p:nvPr>
        </p:nvSpPr>
        <p:spPr>
          <a:xfrm>
            <a:off x="1051560" y="2612367"/>
            <a:ext cx="9966960" cy="3017156"/>
          </a:xfrm>
          <a:blipFill dpi="0" rotWithShape="1">
            <a:blip r:embed="rId7">
              <a:alphaModFix amt="26000"/>
            </a:blip>
            <a:srcRect/>
            <a:tile tx="0" ty="0" sx="100000" sy="100000" flip="none" algn="tl"/>
          </a:blipFill>
        </p:spPr>
        <p:txBody>
          <a:bodyPr>
            <a:normAutofit/>
          </a:bodyPr>
          <a:lstStyle/>
          <a:p>
            <a:pPr algn="ctr"/>
            <a:r>
              <a:rPr lang="it-CH" sz="7400" dirty="0" err="1"/>
              <a:t>présentation</a:t>
            </a:r>
            <a:r>
              <a:rPr lang="it-CH" sz="7400" dirty="0"/>
              <a:t> sur </a:t>
            </a:r>
            <a:r>
              <a:rPr lang="it-CH" sz="7400" dirty="0" err="1"/>
              <a:t>les</a:t>
            </a:r>
            <a:r>
              <a:rPr lang="it-CH" sz="7400" dirty="0"/>
              <a:t> </a:t>
            </a:r>
            <a:r>
              <a:rPr lang="it-CH" sz="7400" dirty="0" err="1"/>
              <a:t>légendes</a:t>
            </a:r>
            <a:r>
              <a:rPr lang="it-CH" sz="7400" dirty="0"/>
              <a:t> et sur </a:t>
            </a:r>
            <a:r>
              <a:rPr lang="it-CH" sz="7400" dirty="0" err="1"/>
              <a:t>les</a:t>
            </a:r>
            <a:r>
              <a:rPr lang="it-CH" sz="7400" dirty="0"/>
              <a:t> </a:t>
            </a:r>
            <a:r>
              <a:rPr lang="it-CH" sz="7400" dirty="0" err="1"/>
              <a:t>superstitions</a:t>
            </a:r>
            <a:r>
              <a:rPr lang="it-CH" sz="7400" dirty="0"/>
              <a:t> </a:t>
            </a:r>
            <a:r>
              <a:rPr lang="it-CH" sz="7400" dirty="0" err="1"/>
              <a:t>italiennes</a:t>
            </a:r>
            <a:endParaRPr lang="it-CH" sz="7400" dirty="0"/>
          </a:p>
        </p:txBody>
      </p:sp>
    </p:spTree>
    <p:extLst>
      <p:ext uri="{BB962C8B-B14F-4D97-AF65-F5344CB8AC3E}">
        <p14:creationId xmlns:p14="http://schemas.microsoft.com/office/powerpoint/2010/main" val="360956707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5BA068C-C98E-4DE8-B7D4-63454271C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8CCC614-FB36-4477-AD77-42DDD21C39D9}"/>
              </a:ext>
            </a:extLst>
          </p:cNvPr>
          <p:cNvSpPr>
            <a:spLocks noGrp="1"/>
          </p:cNvSpPr>
          <p:nvPr>
            <p:ph type="title"/>
          </p:nvPr>
        </p:nvSpPr>
        <p:spPr>
          <a:xfrm>
            <a:off x="644893" y="484632"/>
            <a:ext cx="5168168" cy="1609344"/>
          </a:xfrm>
        </p:spPr>
        <p:txBody>
          <a:bodyPr>
            <a:normAutofit/>
          </a:bodyPr>
          <a:lstStyle/>
          <a:p>
            <a:r>
              <a:rPr lang="it-CH" sz="4400" dirty="0"/>
              <a:t>LE MAUVAIS OEIL</a:t>
            </a:r>
          </a:p>
        </p:txBody>
      </p:sp>
      <p:sp>
        <p:nvSpPr>
          <p:cNvPr id="3" name="Segnaposto contenuto 2">
            <a:extLst>
              <a:ext uri="{FF2B5EF4-FFF2-40B4-BE49-F238E27FC236}">
                <a16:creationId xmlns:a16="http://schemas.microsoft.com/office/drawing/2014/main" id="{51088357-1642-442C-83A5-8B7A3044D8C1}"/>
              </a:ext>
            </a:extLst>
          </p:cNvPr>
          <p:cNvSpPr>
            <a:spLocks noGrp="1"/>
          </p:cNvSpPr>
          <p:nvPr>
            <p:ph idx="1"/>
          </p:nvPr>
        </p:nvSpPr>
        <p:spPr>
          <a:xfrm>
            <a:off x="644893" y="2121408"/>
            <a:ext cx="5168168" cy="3759628"/>
          </a:xfrm>
        </p:spPr>
        <p:txBody>
          <a:bodyPr>
            <a:normAutofit/>
          </a:bodyPr>
          <a:lstStyle/>
          <a:p>
            <a:pPr marL="0" indent="0">
              <a:buNone/>
            </a:pPr>
            <a:r>
              <a:rPr lang="it-CH" sz="1300" dirty="0">
                <a:latin typeface="Georgia Pro Black" panose="02040A02050405020203" pitchFamily="18" charset="0"/>
              </a:rPr>
              <a:t>Cette forme de </a:t>
            </a:r>
            <a:r>
              <a:rPr lang="it-CH" sz="1300" dirty="0" err="1">
                <a:latin typeface="Georgia Pro Black" panose="02040A02050405020203" pitchFamily="18" charset="0"/>
              </a:rPr>
              <a:t>superstition</a:t>
            </a:r>
            <a:r>
              <a:rPr lang="it-CH" sz="1300" dirty="0">
                <a:latin typeface="Georgia Pro Black" panose="02040A02050405020203" pitchFamily="18" charset="0"/>
              </a:rPr>
              <a:t> est </a:t>
            </a:r>
            <a:r>
              <a:rPr lang="it-CH" sz="1300" dirty="0" err="1">
                <a:latin typeface="Georgia Pro Black" panose="02040A02050405020203" pitchFamily="18" charset="0"/>
              </a:rPr>
              <a:t>commune</a:t>
            </a:r>
            <a:r>
              <a:rPr lang="it-CH" sz="1300" dirty="0">
                <a:latin typeface="Georgia Pro Black" panose="02040A02050405020203" pitchFamily="18" charset="0"/>
              </a:rPr>
              <a:t> à de </a:t>
            </a:r>
            <a:r>
              <a:rPr lang="it-CH" sz="1300" dirty="0" err="1">
                <a:latin typeface="Georgia Pro Black" panose="02040A02050405020203" pitchFamily="18" charset="0"/>
              </a:rPr>
              <a:t>nombreuses</a:t>
            </a:r>
            <a:r>
              <a:rPr lang="it-CH" sz="1300" dirty="0">
                <a:latin typeface="Georgia Pro Black" panose="02040A02050405020203" pitchFamily="18" charset="0"/>
              </a:rPr>
              <a:t> </a:t>
            </a:r>
            <a:r>
              <a:rPr lang="it-CH" sz="1300" dirty="0" err="1">
                <a:latin typeface="Georgia Pro Black" panose="02040A02050405020203" pitchFamily="18" charset="0"/>
              </a:rPr>
              <a:t>cultures</a:t>
            </a:r>
            <a:r>
              <a:rPr lang="it-CH" sz="1300" dirty="0">
                <a:latin typeface="Georgia Pro Black" panose="02040A02050405020203" pitchFamily="18" charset="0"/>
              </a:rPr>
              <a:t> </a:t>
            </a:r>
            <a:r>
              <a:rPr lang="it-CH" sz="1300" dirty="0" err="1">
                <a:latin typeface="Georgia Pro Black" panose="02040A02050405020203" pitchFamily="18" charset="0"/>
              </a:rPr>
              <a:t>présentes</a:t>
            </a:r>
            <a:r>
              <a:rPr lang="it-CH" sz="1300" dirty="0">
                <a:latin typeface="Georgia Pro Black" panose="02040A02050405020203" pitchFamily="18" charset="0"/>
              </a:rPr>
              <a:t> et </a:t>
            </a:r>
            <a:r>
              <a:rPr lang="it-CH" sz="1300" dirty="0" err="1">
                <a:latin typeface="Georgia Pro Black" panose="02040A02050405020203" pitchFamily="18" charset="0"/>
              </a:rPr>
              <a:t>passées</a:t>
            </a:r>
            <a:r>
              <a:rPr lang="it-CH" sz="1300" dirty="0">
                <a:latin typeface="Georgia Pro Black" panose="02040A02050405020203" pitchFamily="18" charset="0"/>
              </a:rPr>
              <a:t>.</a:t>
            </a:r>
          </a:p>
          <a:p>
            <a:pPr marL="0" indent="0">
              <a:buNone/>
            </a:pPr>
            <a:r>
              <a:rPr lang="it-CH" sz="1300" dirty="0">
                <a:latin typeface="Georgia Pro Black" panose="02040A02050405020203" pitchFamily="18" charset="0"/>
              </a:rPr>
              <a:t>Le </a:t>
            </a:r>
            <a:r>
              <a:rPr lang="it-CH" sz="1300" dirty="0" err="1">
                <a:latin typeface="Georgia Pro Black" panose="02040A02050405020203" pitchFamily="18" charset="0"/>
              </a:rPr>
              <a:t>symptômes</a:t>
            </a:r>
            <a:r>
              <a:rPr lang="it-CH" sz="1300" dirty="0">
                <a:latin typeface="Georgia Pro Black" panose="02040A02050405020203" pitchFamily="18" charset="0"/>
              </a:rPr>
              <a:t> </a:t>
            </a:r>
            <a:r>
              <a:rPr lang="it-CH" sz="1300" dirty="0" err="1">
                <a:latin typeface="Georgia Pro Black" panose="02040A02050405020203" pitchFamily="18" charset="0"/>
              </a:rPr>
              <a:t>du</a:t>
            </a:r>
            <a:r>
              <a:rPr lang="it-CH" sz="1300" dirty="0">
                <a:latin typeface="Georgia Pro Black" panose="02040A02050405020203" pitchFamily="18" charset="0"/>
              </a:rPr>
              <a:t> </a:t>
            </a:r>
            <a:r>
              <a:rPr lang="it-CH" sz="1300" dirty="0" err="1">
                <a:latin typeface="Georgia Pro Black" panose="02040A02050405020203" pitchFamily="18" charset="0"/>
              </a:rPr>
              <a:t>muauvais</a:t>
            </a:r>
            <a:r>
              <a:rPr lang="it-CH" sz="1300" dirty="0">
                <a:latin typeface="Georgia Pro Black" panose="02040A02050405020203" pitchFamily="18" charset="0"/>
              </a:rPr>
              <a:t> </a:t>
            </a:r>
            <a:r>
              <a:rPr lang="it-CH" sz="1300" dirty="0" err="1">
                <a:latin typeface="Georgia Pro Black" panose="02040A02050405020203" pitchFamily="18" charset="0"/>
              </a:rPr>
              <a:t>oeil</a:t>
            </a:r>
            <a:r>
              <a:rPr lang="it-CH" sz="1300" dirty="0">
                <a:latin typeface="Georgia Pro Black" panose="02040A02050405020203" pitchFamily="18" charset="0"/>
              </a:rPr>
              <a:t> </a:t>
            </a:r>
            <a:r>
              <a:rPr lang="it-CH" sz="1300" dirty="0" err="1">
                <a:latin typeface="Georgia Pro Black" panose="02040A02050405020203" pitchFamily="18" charset="0"/>
              </a:rPr>
              <a:t>sont</a:t>
            </a:r>
            <a:r>
              <a:rPr lang="it-CH" sz="1300" dirty="0">
                <a:latin typeface="Georgia Pro Black" panose="02040A02050405020203" pitchFamily="18" charset="0"/>
              </a:rPr>
              <a:t> une </a:t>
            </a:r>
            <a:r>
              <a:rPr lang="it-CH" sz="1300" dirty="0" err="1">
                <a:latin typeface="Georgia Pro Black" panose="02040A02050405020203" pitchFamily="18" charset="0"/>
              </a:rPr>
              <a:t>sensation</a:t>
            </a:r>
            <a:r>
              <a:rPr lang="it-CH" sz="1300" dirty="0">
                <a:latin typeface="Georgia Pro Black" panose="02040A02050405020203" pitchFamily="18" charset="0"/>
              </a:rPr>
              <a:t> d’</a:t>
            </a:r>
            <a:r>
              <a:rPr lang="it-CH" sz="1300" dirty="0" err="1">
                <a:latin typeface="Georgia Pro Black" panose="02040A02050405020203" pitchFamily="18" charset="0"/>
              </a:rPr>
              <a:t>inconfort</a:t>
            </a:r>
            <a:r>
              <a:rPr lang="it-CH" sz="1300" dirty="0">
                <a:latin typeface="Georgia Pro Black" panose="02040A02050405020203" pitchFamily="18" charset="0"/>
              </a:rPr>
              <a:t> physique et mentale, </a:t>
            </a:r>
            <a:r>
              <a:rPr lang="it-CH" sz="1300" dirty="0" err="1">
                <a:latin typeface="Georgia Pro Black" panose="02040A02050405020203" pitchFamily="18" charset="0"/>
              </a:rPr>
              <a:t>accompagnée</a:t>
            </a:r>
            <a:r>
              <a:rPr lang="it-CH" sz="1300" dirty="0">
                <a:latin typeface="Georgia Pro Black" panose="02040A02050405020203" pitchFamily="18" charset="0"/>
              </a:rPr>
              <a:t> de fatigue et </a:t>
            </a:r>
            <a:r>
              <a:rPr lang="it-CH" sz="1300" dirty="0" err="1">
                <a:latin typeface="Georgia Pro Black" panose="02040A02050405020203" pitchFamily="18" charset="0"/>
              </a:rPr>
              <a:t>très</a:t>
            </a:r>
            <a:r>
              <a:rPr lang="it-CH" sz="1300" dirty="0">
                <a:latin typeface="Georgia Pro Black" panose="02040A02050405020203" pitchFamily="18" charset="0"/>
              </a:rPr>
              <a:t> </a:t>
            </a:r>
            <a:r>
              <a:rPr lang="it-CH" sz="1300" dirty="0" err="1">
                <a:latin typeface="Georgia Pro Black" panose="02040A02050405020203" pitchFamily="18" charset="0"/>
              </a:rPr>
              <a:t>souvent</a:t>
            </a:r>
            <a:r>
              <a:rPr lang="it-CH" sz="1300" dirty="0">
                <a:latin typeface="Georgia Pro Black" panose="02040A02050405020203" pitchFamily="18" charset="0"/>
              </a:rPr>
              <a:t> de </a:t>
            </a:r>
            <a:r>
              <a:rPr lang="it-CH" sz="1300" dirty="0" err="1">
                <a:latin typeface="Georgia Pro Black" panose="02040A02050405020203" pitchFamily="18" charset="0"/>
              </a:rPr>
              <a:t>maux</a:t>
            </a:r>
            <a:r>
              <a:rPr lang="it-CH" sz="1300" dirty="0">
                <a:latin typeface="Georgia Pro Black" panose="02040A02050405020203" pitchFamily="18" charset="0"/>
              </a:rPr>
              <a:t> de </a:t>
            </a:r>
            <a:r>
              <a:rPr lang="it-CH" sz="1300" dirty="0" err="1">
                <a:latin typeface="Georgia Pro Black" panose="02040A02050405020203" pitchFamily="18" charset="0"/>
              </a:rPr>
              <a:t>tête</a:t>
            </a:r>
            <a:r>
              <a:rPr lang="it-CH" sz="1300" dirty="0">
                <a:latin typeface="Georgia Pro Black" panose="02040A02050405020203" pitchFamily="18" charset="0"/>
              </a:rPr>
              <a:t>; la </a:t>
            </a:r>
            <a:r>
              <a:rPr lang="it-CH" sz="1300" dirty="0" err="1">
                <a:latin typeface="Georgia Pro Black" panose="02040A02050405020203" pitchFamily="18" charset="0"/>
              </a:rPr>
              <a:t>personne</a:t>
            </a:r>
            <a:r>
              <a:rPr lang="it-CH" sz="1300" dirty="0">
                <a:latin typeface="Georgia Pro Black" panose="02040A02050405020203" pitchFamily="18" charset="0"/>
              </a:rPr>
              <a:t> se </a:t>
            </a:r>
            <a:r>
              <a:rPr lang="it-CH" sz="1300" dirty="0" err="1">
                <a:latin typeface="Georgia Pro Black" panose="02040A02050405020203" pitchFamily="18" charset="0"/>
              </a:rPr>
              <a:t>sent</a:t>
            </a:r>
            <a:r>
              <a:rPr lang="it-CH" sz="1300" dirty="0">
                <a:latin typeface="Georgia Pro Black" panose="02040A02050405020203" pitchFamily="18" charset="0"/>
              </a:rPr>
              <a:t> </a:t>
            </a:r>
            <a:r>
              <a:rPr lang="it-CH" sz="1300" dirty="0" err="1">
                <a:latin typeface="Georgia Pro Black" panose="02040A02050405020203" pitchFamily="18" charset="0"/>
              </a:rPr>
              <a:t>agitée</a:t>
            </a:r>
            <a:r>
              <a:rPr lang="it-CH" sz="1300" dirty="0">
                <a:latin typeface="Georgia Pro Black" panose="02040A02050405020203" pitchFamily="18" charset="0"/>
              </a:rPr>
              <a:t>, a </a:t>
            </a:r>
            <a:r>
              <a:rPr lang="it-CH" sz="1300" dirty="0" err="1">
                <a:latin typeface="Georgia Pro Black" panose="02040A02050405020203" pitchFamily="18" charset="0"/>
              </a:rPr>
              <a:t>du</a:t>
            </a:r>
            <a:r>
              <a:rPr lang="it-CH" sz="1300" dirty="0">
                <a:latin typeface="Georgia Pro Black" panose="02040A02050405020203" pitchFamily="18" charset="0"/>
              </a:rPr>
              <a:t> mal à s’</a:t>
            </a:r>
            <a:r>
              <a:rPr lang="it-CH" sz="1300" dirty="0" err="1">
                <a:latin typeface="Georgia Pro Black" panose="02040A02050405020203" pitchFamily="18" charset="0"/>
              </a:rPr>
              <a:t>endormir</a:t>
            </a:r>
            <a:r>
              <a:rPr lang="it-CH" sz="1300" dirty="0">
                <a:latin typeface="Georgia Pro Black" panose="02040A02050405020203" pitchFamily="18" charset="0"/>
              </a:rPr>
              <a:t> et se </a:t>
            </a:r>
            <a:r>
              <a:rPr lang="it-CH" sz="1300" dirty="0" err="1">
                <a:latin typeface="Georgia Pro Black" panose="02040A02050405020203" pitchFamily="18" charset="0"/>
              </a:rPr>
              <a:t>repose</a:t>
            </a:r>
            <a:r>
              <a:rPr lang="it-CH" sz="1300" dirty="0">
                <a:latin typeface="Georgia Pro Black" panose="02040A02050405020203" pitchFamily="18" charset="0"/>
              </a:rPr>
              <a:t> </a:t>
            </a:r>
            <a:r>
              <a:rPr lang="it-CH" sz="1300" dirty="0" err="1">
                <a:latin typeface="Georgia Pro Black" panose="02040A02050405020203" pitchFamily="18" charset="0"/>
              </a:rPr>
              <a:t>assez</a:t>
            </a:r>
            <a:r>
              <a:rPr lang="it-CH" sz="1300" dirty="0">
                <a:latin typeface="Georgia Pro Black" panose="02040A02050405020203" pitchFamily="18" charset="0"/>
              </a:rPr>
              <a:t> mal, una </a:t>
            </a:r>
            <a:r>
              <a:rPr lang="it-CH" sz="1300" dirty="0" err="1">
                <a:latin typeface="Georgia Pro Black" panose="02040A02050405020203" pitchFamily="18" charset="0"/>
              </a:rPr>
              <a:t>conséquence</a:t>
            </a:r>
            <a:r>
              <a:rPr lang="it-CH" sz="1300" dirty="0">
                <a:latin typeface="Georgia Pro Black" panose="02040A02050405020203" pitchFamily="18" charset="0"/>
              </a:rPr>
              <a:t> qui </a:t>
            </a:r>
            <a:r>
              <a:rPr lang="it-CH" sz="1300" dirty="0" err="1">
                <a:latin typeface="Georgia Pro Black" panose="02040A02050405020203" pitchFamily="18" charset="0"/>
              </a:rPr>
              <a:t>peut</a:t>
            </a:r>
            <a:r>
              <a:rPr lang="it-CH" sz="1300" dirty="0">
                <a:latin typeface="Georgia Pro Black" panose="02040A02050405020203" pitchFamily="18" charset="0"/>
              </a:rPr>
              <a:t> </a:t>
            </a:r>
            <a:r>
              <a:rPr lang="it-CH" sz="1300" dirty="0" err="1">
                <a:latin typeface="Georgia Pro Black" panose="02040A02050405020203" pitchFamily="18" charset="0"/>
              </a:rPr>
              <a:t>alors</a:t>
            </a:r>
            <a:r>
              <a:rPr lang="it-CH" sz="1300" dirty="0">
                <a:latin typeface="Georgia Pro Black" panose="02040A02050405020203" pitchFamily="18" charset="0"/>
              </a:rPr>
              <a:t> </a:t>
            </a:r>
            <a:r>
              <a:rPr lang="it-CH" sz="1300" dirty="0" err="1">
                <a:latin typeface="Georgia Pro Black" panose="02040A02050405020203" pitchFamily="18" charset="0"/>
              </a:rPr>
              <a:t>provoquer</a:t>
            </a:r>
            <a:r>
              <a:rPr lang="it-CH" sz="1300" dirty="0">
                <a:latin typeface="Georgia Pro Black" panose="02040A02050405020203" pitchFamily="18" charset="0"/>
              </a:rPr>
              <a:t> des </a:t>
            </a:r>
            <a:r>
              <a:rPr lang="it-CH" sz="1300" dirty="0" err="1">
                <a:latin typeface="Georgia Pro Black" panose="02040A02050405020203" pitchFamily="18" charset="0"/>
              </a:rPr>
              <a:t>nausées</a:t>
            </a:r>
            <a:r>
              <a:rPr lang="it-CH" sz="1300" dirty="0">
                <a:latin typeface="Georgia Pro Black" panose="02040A02050405020203" pitchFamily="18" charset="0"/>
              </a:rPr>
              <a:t> et des </a:t>
            </a:r>
            <a:r>
              <a:rPr lang="it-CH" sz="1300" dirty="0" err="1">
                <a:latin typeface="Georgia Pro Black" panose="02040A02050405020203" pitchFamily="18" charset="0"/>
              </a:rPr>
              <a:t>vomissements</a:t>
            </a:r>
            <a:r>
              <a:rPr lang="it-CH" sz="1300" dirty="0">
                <a:latin typeface="Georgia Pro Black" panose="02040A02050405020203" pitchFamily="18" charset="0"/>
              </a:rPr>
              <a:t>.</a:t>
            </a:r>
          </a:p>
          <a:p>
            <a:pPr marL="0" indent="0">
              <a:buNone/>
            </a:pPr>
            <a:r>
              <a:rPr lang="it-CH" sz="1300" dirty="0">
                <a:latin typeface="Georgia Pro Black" panose="02040A02050405020203" pitchFamily="18" charset="0"/>
              </a:rPr>
              <a:t>La cause principale </a:t>
            </a:r>
            <a:r>
              <a:rPr lang="it-CH" sz="1300" dirty="0" err="1">
                <a:latin typeface="Georgia Pro Black" panose="02040A02050405020203" pitchFamily="18" charset="0"/>
              </a:rPr>
              <a:t>du</a:t>
            </a:r>
            <a:r>
              <a:rPr lang="it-CH" sz="1300" dirty="0">
                <a:latin typeface="Georgia Pro Black" panose="02040A02050405020203" pitchFamily="18" charset="0"/>
              </a:rPr>
              <a:t> </a:t>
            </a:r>
            <a:r>
              <a:rPr lang="it-CH" sz="1300" dirty="0" err="1">
                <a:latin typeface="Georgia Pro Black" panose="02040A02050405020203" pitchFamily="18" charset="0"/>
              </a:rPr>
              <a:t>mauvais</a:t>
            </a:r>
            <a:r>
              <a:rPr lang="it-CH" sz="1300" dirty="0">
                <a:latin typeface="Georgia Pro Black" panose="02040A02050405020203" pitchFamily="18" charset="0"/>
              </a:rPr>
              <a:t> </a:t>
            </a:r>
            <a:r>
              <a:rPr lang="it-CH" sz="1300" dirty="0" err="1">
                <a:latin typeface="Georgia Pro Black" panose="02040A02050405020203" pitchFamily="18" charset="0"/>
              </a:rPr>
              <a:t>oeil</a:t>
            </a:r>
            <a:r>
              <a:rPr lang="it-CH" sz="1300" dirty="0">
                <a:latin typeface="Georgia Pro Black" panose="02040A02050405020203" pitchFamily="18" charset="0"/>
              </a:rPr>
              <a:t> </a:t>
            </a:r>
            <a:r>
              <a:rPr lang="it-CH" sz="1300" dirty="0" err="1">
                <a:latin typeface="Georgia Pro Black" panose="02040A02050405020203" pitchFamily="18" charset="0"/>
              </a:rPr>
              <a:t>sont</a:t>
            </a:r>
            <a:r>
              <a:rPr lang="it-CH" sz="1300" dirty="0">
                <a:latin typeface="Georgia Pro Black" panose="02040A02050405020203" pitchFamily="18" charset="0"/>
              </a:rPr>
              <a:t> des sentiments </a:t>
            </a:r>
            <a:r>
              <a:rPr lang="it-CH" sz="1300" dirty="0" err="1">
                <a:latin typeface="Georgia Pro Black" panose="02040A02050405020203" pitchFamily="18" charset="0"/>
              </a:rPr>
              <a:t>tels</a:t>
            </a:r>
            <a:r>
              <a:rPr lang="it-CH" sz="1300" dirty="0">
                <a:latin typeface="Georgia Pro Black" panose="02040A02050405020203" pitchFamily="18" charset="0"/>
              </a:rPr>
              <a:t> </a:t>
            </a:r>
            <a:r>
              <a:rPr lang="it-CH" sz="1300" dirty="0" err="1">
                <a:latin typeface="Georgia Pro Black" panose="02040A02050405020203" pitchFamily="18" charset="0"/>
              </a:rPr>
              <a:t>que</a:t>
            </a:r>
            <a:r>
              <a:rPr lang="it-CH" sz="1300" dirty="0">
                <a:latin typeface="Georgia Pro Black" panose="02040A02050405020203" pitchFamily="18" charset="0"/>
              </a:rPr>
              <a:t> </a:t>
            </a:r>
            <a:r>
              <a:rPr lang="it-CH" sz="1300" dirty="0" err="1">
                <a:latin typeface="Georgia Pro Black" panose="02040A02050405020203" pitchFamily="18" charset="0"/>
              </a:rPr>
              <a:t>l’envie</a:t>
            </a:r>
            <a:r>
              <a:rPr lang="it-CH" sz="1300" dirty="0">
                <a:latin typeface="Georgia Pro Black" panose="02040A02050405020203" pitchFamily="18" charset="0"/>
              </a:rPr>
              <a:t>, la </a:t>
            </a:r>
            <a:r>
              <a:rPr lang="it-CH" sz="1300" dirty="0" err="1">
                <a:latin typeface="Georgia Pro Black" panose="02040A02050405020203" pitchFamily="18" charset="0"/>
              </a:rPr>
              <a:t>colètr</a:t>
            </a:r>
            <a:r>
              <a:rPr lang="it-CH" sz="1300" dirty="0">
                <a:latin typeface="Georgia Pro Black" panose="02040A02050405020203" pitchFamily="18" charset="0"/>
              </a:rPr>
              <a:t> et la </a:t>
            </a:r>
            <a:r>
              <a:rPr lang="it-CH" sz="1300" dirty="0" err="1">
                <a:latin typeface="Georgia Pro Black" panose="02040A02050405020203" pitchFamily="18" charset="0"/>
              </a:rPr>
              <a:t>jalouise</a:t>
            </a:r>
            <a:r>
              <a:rPr lang="it-CH" sz="1300" dirty="0">
                <a:latin typeface="Georgia Pro Black" panose="02040A02050405020203" pitchFamily="18" charset="0"/>
              </a:rPr>
              <a:t> </a:t>
            </a:r>
            <a:r>
              <a:rPr lang="it-CH" sz="1300" dirty="0" err="1">
                <a:latin typeface="Georgia Pro Black" panose="02040A02050405020203" pitchFamily="18" charset="0"/>
              </a:rPr>
              <a:t>envers</a:t>
            </a:r>
            <a:r>
              <a:rPr lang="it-CH" sz="1300" dirty="0">
                <a:latin typeface="Georgia Pro Black" panose="02040A02050405020203" pitchFamily="18" charset="0"/>
              </a:rPr>
              <a:t> le </a:t>
            </a:r>
            <a:r>
              <a:rPr lang="it-CH" sz="1300" dirty="0" err="1">
                <a:latin typeface="Georgia Pro Black" panose="02040A02050405020203" pitchFamily="18" charset="0"/>
              </a:rPr>
              <a:t>malheureux</a:t>
            </a:r>
            <a:r>
              <a:rPr lang="it-CH" sz="1300" dirty="0">
                <a:latin typeface="Georgia Pro Black" panose="02040A02050405020203" pitchFamily="18" charset="0"/>
              </a:rPr>
              <a:t>, mais </a:t>
            </a:r>
            <a:r>
              <a:rPr lang="it-CH" sz="1300" dirty="0" err="1">
                <a:latin typeface="Georgia Pro Black" panose="02040A02050405020203" pitchFamily="18" charset="0"/>
              </a:rPr>
              <a:t>très</a:t>
            </a:r>
            <a:r>
              <a:rPr lang="it-CH" sz="1300" dirty="0">
                <a:latin typeface="Georgia Pro Black" panose="02040A02050405020203" pitchFamily="18" charset="0"/>
              </a:rPr>
              <a:t> </a:t>
            </a:r>
            <a:r>
              <a:rPr lang="it-CH" sz="1300" dirty="0" err="1">
                <a:latin typeface="Georgia Pro Black" panose="02040A02050405020203" pitchFamily="18" charset="0"/>
              </a:rPr>
              <a:t>souvent</a:t>
            </a:r>
            <a:r>
              <a:rPr lang="it-CH" sz="1300" dirty="0">
                <a:latin typeface="Georgia Pro Black" panose="02040A02050405020203" pitchFamily="18" charset="0"/>
              </a:rPr>
              <a:t> un </a:t>
            </a:r>
            <a:r>
              <a:rPr lang="it-CH" sz="1300" dirty="0" err="1">
                <a:latin typeface="Georgia Pro Black" panose="02040A02050405020203" pitchFamily="18" charset="0"/>
              </a:rPr>
              <a:t>mensonge</a:t>
            </a:r>
            <a:r>
              <a:rPr lang="it-CH" sz="1300" dirty="0">
                <a:latin typeface="Georgia Pro Black" panose="02040A02050405020203" pitchFamily="18" charset="0"/>
              </a:rPr>
              <a:t> </a:t>
            </a:r>
            <a:r>
              <a:rPr lang="it-CH" sz="1300" dirty="0" err="1">
                <a:latin typeface="Georgia Pro Black" panose="02040A02050405020203" pitchFamily="18" charset="0"/>
              </a:rPr>
              <a:t>suffit</a:t>
            </a:r>
            <a:r>
              <a:rPr lang="it-CH" sz="1300" dirty="0">
                <a:latin typeface="Georgia Pro Black" panose="02040A02050405020203" pitchFamily="18" charset="0"/>
              </a:rPr>
              <a:t> </a:t>
            </a:r>
            <a:r>
              <a:rPr lang="it-CH" sz="1300" dirty="0" err="1">
                <a:latin typeface="Georgia Pro Black" panose="02040A02050405020203" pitchFamily="18" charset="0"/>
              </a:rPr>
              <a:t>également</a:t>
            </a:r>
            <a:r>
              <a:rPr lang="it-CH" sz="1300" dirty="0">
                <a:latin typeface="Georgia Pro Black" panose="02040A02050405020203" pitchFamily="18" charset="0"/>
              </a:rPr>
              <a:t>, </a:t>
            </a:r>
            <a:r>
              <a:rPr lang="it-CH" sz="1300" dirty="0" err="1">
                <a:latin typeface="Georgia Pro Black" panose="02040A02050405020203" pitchFamily="18" charset="0"/>
              </a:rPr>
              <a:t>comme</a:t>
            </a:r>
            <a:r>
              <a:rPr lang="it-CH" sz="1300" dirty="0">
                <a:latin typeface="Georgia Pro Black" panose="02040A02050405020203" pitchFamily="18" charset="0"/>
              </a:rPr>
              <a:t> un </a:t>
            </a:r>
            <a:r>
              <a:rPr lang="it-CH" sz="1300" dirty="0" err="1">
                <a:latin typeface="Georgia Pro Black" panose="02040A02050405020203" pitchFamily="18" charset="0"/>
              </a:rPr>
              <a:t>faux</a:t>
            </a:r>
            <a:r>
              <a:rPr lang="it-CH" sz="1300" dirty="0">
                <a:latin typeface="Georgia Pro Black" panose="02040A02050405020203" pitchFamily="18" charset="0"/>
              </a:rPr>
              <a:t> </a:t>
            </a:r>
            <a:r>
              <a:rPr lang="it-CH" sz="1300" dirty="0" err="1">
                <a:latin typeface="Georgia Pro Black" panose="02040A02050405020203" pitchFamily="18" charset="0"/>
              </a:rPr>
              <a:t>compliment</a:t>
            </a:r>
            <a:r>
              <a:rPr lang="it-CH" sz="1300" dirty="0">
                <a:latin typeface="Georgia Pro Black" panose="02040A02050405020203" pitchFamily="18" charset="0"/>
              </a:rPr>
              <a:t> </a:t>
            </a:r>
            <a:r>
              <a:rPr lang="it-CH" sz="1300" dirty="0" err="1">
                <a:latin typeface="Georgia Pro Black" panose="02040A02050405020203" pitchFamily="18" charset="0"/>
              </a:rPr>
              <a:t>ou</a:t>
            </a:r>
            <a:r>
              <a:rPr lang="it-CH" sz="1300" dirty="0">
                <a:latin typeface="Georgia Pro Black" panose="02040A02050405020203" pitchFamily="18" charset="0"/>
              </a:rPr>
              <a:t> un </a:t>
            </a:r>
            <a:r>
              <a:rPr lang="it-CH" sz="1300" dirty="0" err="1">
                <a:latin typeface="Georgia Pro Black" panose="02040A02050405020203" pitchFamily="18" charset="0"/>
              </a:rPr>
              <a:t>faux</a:t>
            </a:r>
            <a:r>
              <a:rPr lang="it-CH" sz="1300" dirty="0">
                <a:latin typeface="Georgia Pro Black" panose="02040A02050405020203" pitchFamily="18" charset="0"/>
              </a:rPr>
              <a:t> sentiment d’</a:t>
            </a:r>
            <a:r>
              <a:rPr lang="it-CH" sz="1300" dirty="0" err="1">
                <a:latin typeface="Georgia Pro Black" panose="02040A02050405020203" pitchFamily="18" charset="0"/>
              </a:rPr>
              <a:t>admiration</a:t>
            </a:r>
            <a:r>
              <a:rPr lang="it-CH" sz="1300" dirty="0">
                <a:latin typeface="Georgia Pro Black" panose="02040A02050405020203" pitchFamily="18" charset="0"/>
              </a:rPr>
              <a:t> d’une </a:t>
            </a:r>
            <a:r>
              <a:rPr lang="it-CH" sz="1300" dirty="0" err="1">
                <a:latin typeface="Georgia Pro Black" panose="02040A02050405020203" pitchFamily="18" charset="0"/>
              </a:rPr>
              <a:t>personne</a:t>
            </a:r>
            <a:r>
              <a:rPr lang="it-CH" sz="1300" dirty="0">
                <a:latin typeface="Georgia Pro Black" panose="02040A02050405020203" pitchFamily="18" charset="0"/>
              </a:rPr>
              <a:t> </a:t>
            </a:r>
            <a:r>
              <a:rPr lang="it-CH" sz="1300" dirty="0" err="1">
                <a:latin typeface="Georgia Pro Black" panose="02040A02050405020203" pitchFamily="18" charset="0"/>
              </a:rPr>
              <a:t>indigne</a:t>
            </a:r>
            <a:r>
              <a:rPr lang="it-CH" sz="1300" dirty="0">
                <a:latin typeface="Georgia Pro Black" panose="02040A02050405020203" pitchFamily="18" charset="0"/>
              </a:rPr>
              <a:t> de </a:t>
            </a:r>
            <a:r>
              <a:rPr lang="it-CH" sz="1300" dirty="0" err="1">
                <a:latin typeface="Georgia Pro Black" panose="02040A02050405020203" pitchFamily="18" charset="0"/>
              </a:rPr>
              <a:t>confiance</a:t>
            </a:r>
            <a:r>
              <a:rPr lang="it-CH" sz="1300" dirty="0">
                <a:latin typeface="Georgia Pro Black" panose="02040A02050405020203" pitchFamily="18" charset="0"/>
              </a:rPr>
              <a:t>.</a:t>
            </a:r>
          </a:p>
          <a:p>
            <a:pPr marL="0" indent="0">
              <a:buNone/>
            </a:pPr>
            <a:r>
              <a:rPr lang="it-CH" sz="1300" dirty="0">
                <a:latin typeface="Georgia Pro Black" panose="02040A02050405020203" pitchFamily="18" charset="0"/>
              </a:rPr>
              <a:t>Le </a:t>
            </a:r>
            <a:r>
              <a:rPr lang="it-CH" sz="1300" dirty="0" err="1">
                <a:latin typeface="Georgia Pro Black" panose="02040A02050405020203" pitchFamily="18" charset="0"/>
              </a:rPr>
              <a:t>amulettes</a:t>
            </a:r>
            <a:r>
              <a:rPr lang="it-CH" sz="1300" dirty="0">
                <a:latin typeface="Georgia Pro Black" panose="02040A02050405020203" pitchFamily="18" charset="0"/>
              </a:rPr>
              <a:t> porte-</a:t>
            </a:r>
            <a:r>
              <a:rPr lang="it-CH" sz="1300" dirty="0" err="1">
                <a:latin typeface="Georgia Pro Black" panose="02040A02050405020203" pitchFamily="18" charset="0"/>
              </a:rPr>
              <a:t>bonheur</a:t>
            </a:r>
            <a:r>
              <a:rPr lang="it-CH" sz="1300" dirty="0">
                <a:latin typeface="Georgia Pro Black" panose="02040A02050405020203" pitchFamily="18" charset="0"/>
              </a:rPr>
              <a:t> </a:t>
            </a:r>
            <a:r>
              <a:rPr lang="it-CH" sz="1300" dirty="0" err="1">
                <a:latin typeface="Georgia Pro Black" panose="02040A02050405020203" pitchFamily="18" charset="0"/>
              </a:rPr>
              <a:t>sont</a:t>
            </a:r>
            <a:r>
              <a:rPr lang="it-CH" sz="1300" dirty="0">
                <a:latin typeface="Georgia Pro Black" panose="02040A02050405020203" pitchFamily="18" charset="0"/>
              </a:rPr>
              <a:t> </a:t>
            </a:r>
            <a:r>
              <a:rPr lang="it-CH" sz="1300" dirty="0" err="1">
                <a:latin typeface="Georgia Pro Black" panose="02040A02050405020203" pitchFamily="18" charset="0"/>
              </a:rPr>
              <a:t>utiles</a:t>
            </a:r>
            <a:r>
              <a:rPr lang="it-CH" sz="1300" dirty="0">
                <a:latin typeface="Georgia Pro Black" panose="02040A02050405020203" pitchFamily="18" charset="0"/>
              </a:rPr>
              <a:t> contre le </a:t>
            </a:r>
            <a:r>
              <a:rPr lang="it-CH" sz="1300" dirty="0" err="1">
                <a:latin typeface="Georgia Pro Black" panose="02040A02050405020203" pitchFamily="18" charset="0"/>
              </a:rPr>
              <a:t>mauvais</a:t>
            </a:r>
            <a:r>
              <a:rPr lang="it-CH" sz="1300" dirty="0">
                <a:latin typeface="Georgia Pro Black" panose="02040A02050405020203" pitchFamily="18" charset="0"/>
              </a:rPr>
              <a:t> </a:t>
            </a:r>
            <a:r>
              <a:rPr lang="it-CH" sz="1300" dirty="0" err="1">
                <a:latin typeface="Georgia Pro Black" panose="02040A02050405020203" pitchFamily="18" charset="0"/>
              </a:rPr>
              <a:t>oeil</a:t>
            </a:r>
            <a:r>
              <a:rPr lang="it-CH" sz="1300" dirty="0">
                <a:latin typeface="Georgia Pro Black" panose="02040A02050405020203" pitchFamily="18" charset="0"/>
              </a:rPr>
              <a:t> </a:t>
            </a:r>
            <a:r>
              <a:rPr lang="it-CH" sz="1300" dirty="0" err="1">
                <a:latin typeface="Georgia Pro Black" panose="02040A02050405020203" pitchFamily="18" charset="0"/>
              </a:rPr>
              <a:t>dans</a:t>
            </a:r>
            <a:r>
              <a:rPr lang="it-CH" sz="1300" dirty="0">
                <a:latin typeface="Georgia Pro Black" panose="02040A02050405020203" pitchFamily="18" charset="0"/>
              </a:rPr>
              <a:t> la culture </a:t>
            </a:r>
            <a:r>
              <a:rPr lang="it-CH" sz="1300" dirty="0" err="1">
                <a:latin typeface="Georgia Pro Black" panose="02040A02050405020203" pitchFamily="18" charset="0"/>
              </a:rPr>
              <a:t>populaire</a:t>
            </a:r>
            <a:r>
              <a:rPr lang="it-CH" sz="1300" dirty="0">
                <a:latin typeface="Georgia Pro Black" panose="02040A02050405020203" pitchFamily="18" charset="0"/>
              </a:rPr>
              <a:t>, qui </a:t>
            </a:r>
            <a:r>
              <a:rPr lang="it-CH" sz="1300" dirty="0" err="1">
                <a:latin typeface="Georgia Pro Black" panose="02040A02050405020203" pitchFamily="18" charset="0"/>
              </a:rPr>
              <a:t>varient</a:t>
            </a:r>
            <a:r>
              <a:rPr lang="it-CH" sz="1300" dirty="0">
                <a:latin typeface="Georgia Pro Black" panose="02040A02050405020203" pitchFamily="18" charset="0"/>
              </a:rPr>
              <a:t> </a:t>
            </a:r>
            <a:r>
              <a:rPr lang="it-CH" sz="1300" dirty="0" err="1">
                <a:latin typeface="Georgia Pro Black" panose="02040A02050405020203" pitchFamily="18" charset="0"/>
              </a:rPr>
              <a:t>selon</a:t>
            </a:r>
            <a:r>
              <a:rPr lang="it-CH" sz="1300" dirty="0">
                <a:latin typeface="Georgia Pro Black" panose="02040A02050405020203" pitchFamily="18" charset="0"/>
              </a:rPr>
              <a:t> </a:t>
            </a:r>
            <a:r>
              <a:rPr lang="it-CH" sz="1300" dirty="0" err="1">
                <a:latin typeface="Georgia Pro Black" panose="02040A02050405020203" pitchFamily="18" charset="0"/>
              </a:rPr>
              <a:t>les</a:t>
            </a:r>
            <a:r>
              <a:rPr lang="it-CH" sz="1300" dirty="0">
                <a:latin typeface="Georgia Pro Black" panose="02040A02050405020203" pitchFamily="18" charset="0"/>
              </a:rPr>
              <a:t> </a:t>
            </a:r>
            <a:r>
              <a:rPr lang="it-CH" sz="1300" dirty="0" err="1">
                <a:latin typeface="Georgia Pro Black" panose="02040A02050405020203" pitchFamily="18" charset="0"/>
              </a:rPr>
              <a:t>contextes</a:t>
            </a:r>
            <a:r>
              <a:rPr lang="it-CH" sz="1300" dirty="0">
                <a:latin typeface="Georgia Pro Black" panose="02040A02050405020203" pitchFamily="18" charset="0"/>
              </a:rPr>
              <a:t> et </a:t>
            </a:r>
            <a:r>
              <a:rPr lang="it-CH" sz="1300" dirty="0" err="1">
                <a:latin typeface="Georgia Pro Black" panose="02040A02050405020203" pitchFamily="18" charset="0"/>
              </a:rPr>
              <a:t>socieux</a:t>
            </a:r>
            <a:r>
              <a:rPr lang="it-CH" sz="1300" dirty="0">
                <a:latin typeface="Georgia Pro Black" panose="02040A02050405020203" pitchFamily="18" charset="0"/>
              </a:rPr>
              <a:t>: par </a:t>
            </a:r>
            <a:r>
              <a:rPr lang="it-CH" sz="1300" dirty="0" err="1">
                <a:latin typeface="Georgia Pro Black" panose="02040A02050405020203" pitchFamily="18" charset="0"/>
              </a:rPr>
              <a:t>exemple</a:t>
            </a:r>
            <a:r>
              <a:rPr lang="it-CH" sz="1300" dirty="0">
                <a:latin typeface="Georgia Pro Black" panose="02040A02050405020203" pitchFamily="18" charset="0"/>
              </a:rPr>
              <a:t> en Italie, il est d’</a:t>
            </a:r>
            <a:r>
              <a:rPr lang="it-CH" sz="1300" dirty="0" err="1">
                <a:latin typeface="Georgia Pro Black" panose="02040A02050405020203" pitchFamily="18" charset="0"/>
              </a:rPr>
              <a:t>usage</a:t>
            </a:r>
            <a:r>
              <a:rPr lang="it-CH" sz="1300" dirty="0">
                <a:latin typeface="Georgia Pro Black" panose="02040A02050405020203" pitchFamily="18" charset="0"/>
              </a:rPr>
              <a:t> de </a:t>
            </a:r>
            <a:r>
              <a:rPr lang="it-CH" sz="1300" dirty="0" err="1">
                <a:latin typeface="Georgia Pro Black" panose="02040A02050405020203" pitchFamily="18" charset="0"/>
              </a:rPr>
              <a:t>faire</a:t>
            </a:r>
            <a:r>
              <a:rPr lang="it-CH" sz="1300" dirty="0">
                <a:latin typeface="Georgia Pro Black" panose="02040A02050405020203" pitchFamily="18" charset="0"/>
              </a:rPr>
              <a:t> des </a:t>
            </a:r>
            <a:r>
              <a:rPr lang="it-CH" sz="1300" dirty="0" err="1">
                <a:latin typeface="Georgia Pro Black" panose="02040A02050405020203" pitchFamily="18" charset="0"/>
              </a:rPr>
              <a:t>cornes</a:t>
            </a:r>
            <a:r>
              <a:rPr lang="it-CH" sz="1300" dirty="0">
                <a:latin typeface="Georgia Pro Black" panose="02040A02050405020203" pitchFamily="18" charset="0"/>
              </a:rPr>
              <a:t> </a:t>
            </a:r>
            <a:r>
              <a:rPr lang="it-CH" sz="1300" dirty="0" err="1">
                <a:latin typeface="Georgia Pro Black" panose="02040A02050405020203" pitchFamily="18" charset="0"/>
              </a:rPr>
              <a:t>avec</a:t>
            </a:r>
            <a:r>
              <a:rPr lang="it-CH" sz="1300" dirty="0">
                <a:latin typeface="Georgia Pro Black" panose="02040A02050405020203" pitchFamily="18" charset="0"/>
              </a:rPr>
              <a:t> </a:t>
            </a:r>
            <a:r>
              <a:rPr lang="it-CH" sz="1300" dirty="0" err="1">
                <a:latin typeface="Georgia Pro Black" panose="02040A02050405020203" pitchFamily="18" charset="0"/>
              </a:rPr>
              <a:t>les</a:t>
            </a:r>
            <a:r>
              <a:rPr lang="it-CH" sz="1300" dirty="0">
                <a:latin typeface="Georgia Pro Black" panose="02040A02050405020203" pitchFamily="18" charset="0"/>
              </a:rPr>
              <a:t> </a:t>
            </a:r>
            <a:r>
              <a:rPr lang="it-CH" sz="1300" dirty="0" err="1">
                <a:latin typeface="Georgia Pro Black" panose="02040A02050405020203" pitchFamily="18" charset="0"/>
              </a:rPr>
              <a:t>doigts</a:t>
            </a:r>
            <a:r>
              <a:rPr lang="it-CH" sz="1300" dirty="0">
                <a:latin typeface="Georgia Pro Black" panose="02040A02050405020203" pitchFamily="18" charset="0"/>
              </a:rPr>
              <a:t> de la </a:t>
            </a:r>
            <a:r>
              <a:rPr lang="it-CH" sz="1300" dirty="0" err="1">
                <a:latin typeface="Georgia Pro Black" panose="02040A02050405020203" pitchFamily="18" charset="0"/>
              </a:rPr>
              <a:t>main</a:t>
            </a:r>
            <a:r>
              <a:rPr lang="it-CH" sz="1300" dirty="0">
                <a:latin typeface="Georgia Pro Black" panose="02040A02050405020203" pitchFamily="18" charset="0"/>
              </a:rPr>
              <a:t>, de </a:t>
            </a:r>
            <a:r>
              <a:rPr lang="it-CH" sz="1300" dirty="0" err="1">
                <a:latin typeface="Georgia Pro Black" panose="02040A02050405020203" pitchFamily="18" charset="0"/>
              </a:rPr>
              <a:t>toucher</a:t>
            </a:r>
            <a:r>
              <a:rPr lang="it-CH" sz="1300" dirty="0">
                <a:latin typeface="Georgia Pro Black" panose="02040A02050405020203" pitchFamily="18" charset="0"/>
              </a:rPr>
              <a:t> un </a:t>
            </a:r>
            <a:r>
              <a:rPr lang="it-CH" sz="1300" dirty="0" err="1">
                <a:latin typeface="Georgia Pro Black" panose="02040A02050405020203" pitchFamily="18" charset="0"/>
              </a:rPr>
              <a:t>objet</a:t>
            </a:r>
            <a:r>
              <a:rPr lang="it-CH" sz="1300" dirty="0">
                <a:latin typeface="Georgia Pro Black" panose="02040A02050405020203" pitchFamily="18" charset="0"/>
              </a:rPr>
              <a:t> en </a:t>
            </a:r>
            <a:r>
              <a:rPr lang="it-CH" sz="1300" dirty="0" err="1">
                <a:latin typeface="Georgia Pro Black" panose="02040A02050405020203" pitchFamily="18" charset="0"/>
              </a:rPr>
              <a:t>fer</a:t>
            </a:r>
            <a:r>
              <a:rPr lang="it-CH" sz="1300" dirty="0">
                <a:latin typeface="Georgia Pro Black" panose="02040A02050405020203" pitchFamily="18" charset="0"/>
              </a:rPr>
              <a:t> </a:t>
            </a:r>
            <a:r>
              <a:rPr lang="it-CH" sz="1300" dirty="0" err="1">
                <a:latin typeface="Georgia Pro Black" panose="02040A02050405020203" pitchFamily="18" charset="0"/>
              </a:rPr>
              <a:t>ou</a:t>
            </a:r>
            <a:r>
              <a:rPr lang="it-CH" sz="1300" dirty="0">
                <a:latin typeface="Georgia Pro Black" panose="02040A02050405020203" pitchFamily="18" charset="0"/>
              </a:rPr>
              <a:t> en </a:t>
            </a:r>
            <a:r>
              <a:rPr lang="it-CH" sz="1300" dirty="0" err="1">
                <a:latin typeface="Georgia Pro Black" panose="02040A02050405020203" pitchFamily="18" charset="0"/>
              </a:rPr>
              <a:t>bois</a:t>
            </a:r>
            <a:r>
              <a:rPr lang="it-CH" sz="1300" dirty="0">
                <a:latin typeface="Georgia Pro Black" panose="02040A02050405020203" pitchFamily="18" charset="0"/>
              </a:rPr>
              <a:t>.</a:t>
            </a:r>
          </a:p>
        </p:txBody>
      </p:sp>
      <p:pic>
        <p:nvPicPr>
          <p:cNvPr id="4" name="Immagine 3">
            <a:extLst>
              <a:ext uri="{FF2B5EF4-FFF2-40B4-BE49-F238E27FC236}">
                <a16:creationId xmlns:a16="http://schemas.microsoft.com/office/drawing/2014/main" id="{F24E9274-8587-43FB-B6F1-38528967F925}"/>
              </a:ext>
            </a:extLst>
          </p:cNvPr>
          <p:cNvPicPr>
            <a:picLocks noChangeAspect="1"/>
          </p:cNvPicPr>
          <p:nvPr/>
        </p:nvPicPr>
        <p:blipFill rotWithShape="1">
          <a:blip r:embed="rId5"/>
          <a:srcRect l="27962" r="26980"/>
          <a:stretch/>
        </p:blipFill>
        <p:spPr>
          <a:xfrm>
            <a:off x="6468809" y="321733"/>
            <a:ext cx="1925687" cy="2842075"/>
          </a:xfrm>
          <a:prstGeom prst="rect">
            <a:avLst/>
          </a:prstGeom>
        </p:spPr>
      </p:pic>
      <p:sp>
        <p:nvSpPr>
          <p:cNvPr id="29" name="Rectangle 28">
            <a:extLst>
              <a:ext uri="{FF2B5EF4-FFF2-40B4-BE49-F238E27FC236}">
                <a16:creationId xmlns:a16="http://schemas.microsoft.com/office/drawing/2014/main" id="{735F797E-E9D5-4B5D-B190-D092A376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6">
              <a:duotone>
                <a:schemeClr val="accent5">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24" name="Rectangle 30">
            <a:extLst>
              <a:ext uri="{FF2B5EF4-FFF2-40B4-BE49-F238E27FC236}">
                <a16:creationId xmlns:a16="http://schemas.microsoft.com/office/drawing/2014/main" id="{8CE24FE0-EDE0-4109-AD44-B7B715DFE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0000" y="3324678"/>
            <a:ext cx="2361497" cy="2777740"/>
          </a:xfrm>
          <a:prstGeom prst="rect">
            <a:avLst/>
          </a:prstGeom>
          <a:blipFill dpi="0" rotWithShape="1">
            <a:blip r:embed="rId6">
              <a:duotone>
                <a:schemeClr val="bg2">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5" name="Immagine 4">
            <a:extLst>
              <a:ext uri="{FF2B5EF4-FFF2-40B4-BE49-F238E27FC236}">
                <a16:creationId xmlns:a16="http://schemas.microsoft.com/office/drawing/2014/main" id="{756E1AFA-EBF2-44D5-9E10-D728F2BE3CFE}"/>
              </a:ext>
            </a:extLst>
          </p:cNvPr>
          <p:cNvPicPr>
            <a:picLocks noChangeAspect="1"/>
          </p:cNvPicPr>
          <p:nvPr/>
        </p:nvPicPr>
        <p:blipFill>
          <a:blip r:embed="rId7"/>
          <a:stretch>
            <a:fillRect/>
          </a:stretch>
        </p:blipFill>
        <p:spPr>
          <a:xfrm>
            <a:off x="9356608" y="2330472"/>
            <a:ext cx="1945415" cy="3771945"/>
          </a:xfrm>
          <a:prstGeom prst="rect">
            <a:avLst/>
          </a:prstGeom>
        </p:spPr>
      </p:pic>
      <p:grpSp>
        <p:nvGrpSpPr>
          <p:cNvPr id="33" name="Group 32">
            <a:extLst>
              <a:ext uri="{FF2B5EF4-FFF2-40B4-BE49-F238E27FC236}">
                <a16:creationId xmlns:a16="http://schemas.microsoft.com/office/drawing/2014/main" id="{9377FF41-1AA3-41D8-BB4F-F6AF92EEA3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4" name="Oval 33">
              <a:extLst>
                <a:ext uri="{FF2B5EF4-FFF2-40B4-BE49-F238E27FC236}">
                  <a16:creationId xmlns:a16="http://schemas.microsoft.com/office/drawing/2014/main" id="{49091991-97E8-4D0D-B5DA-D583688C6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5" name="Oval 34">
              <a:extLst>
                <a:ext uri="{FF2B5EF4-FFF2-40B4-BE49-F238E27FC236}">
                  <a16:creationId xmlns:a16="http://schemas.microsoft.com/office/drawing/2014/main" id="{24E97B1E-7667-4E88-9A8E-F0A272158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CasellaDiTesto 5">
            <a:extLst>
              <a:ext uri="{FF2B5EF4-FFF2-40B4-BE49-F238E27FC236}">
                <a16:creationId xmlns:a16="http://schemas.microsoft.com/office/drawing/2014/main" id="{AEF0E31B-51ED-4465-BB01-81B587CA9B90}"/>
              </a:ext>
            </a:extLst>
          </p:cNvPr>
          <p:cNvSpPr txBox="1"/>
          <p:nvPr/>
        </p:nvSpPr>
        <p:spPr>
          <a:xfrm>
            <a:off x="6249999" y="4091710"/>
            <a:ext cx="2361497" cy="523220"/>
          </a:xfrm>
          <a:prstGeom prst="rect">
            <a:avLst/>
          </a:prstGeom>
          <a:noFill/>
        </p:spPr>
        <p:txBody>
          <a:bodyPr wrap="square" rtlCol="0">
            <a:spAutoFit/>
          </a:bodyPr>
          <a:lstStyle/>
          <a:p>
            <a:r>
              <a:rPr lang="it-CH" sz="2800" b="1" dirty="0"/>
              <a:t>AMULETTE</a:t>
            </a:r>
          </a:p>
        </p:txBody>
      </p:sp>
      <p:cxnSp>
        <p:nvCxnSpPr>
          <p:cNvPr id="8" name="Connettore 2 7">
            <a:extLst>
              <a:ext uri="{FF2B5EF4-FFF2-40B4-BE49-F238E27FC236}">
                <a16:creationId xmlns:a16="http://schemas.microsoft.com/office/drawing/2014/main" id="{915478D6-57DC-444E-A1C2-97888153184D}"/>
              </a:ext>
            </a:extLst>
          </p:cNvPr>
          <p:cNvCxnSpPr/>
          <p:nvPr/>
        </p:nvCxnSpPr>
        <p:spPr>
          <a:xfrm flipV="1">
            <a:off x="7430747" y="3509818"/>
            <a:ext cx="0" cy="491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Freccia a destra 9">
            <a:extLst>
              <a:ext uri="{FF2B5EF4-FFF2-40B4-BE49-F238E27FC236}">
                <a16:creationId xmlns:a16="http://schemas.microsoft.com/office/drawing/2014/main" id="{64EAE17A-BDCF-4072-A145-99317963BB47}"/>
              </a:ext>
            </a:extLst>
          </p:cNvPr>
          <p:cNvSpPr/>
          <p:nvPr/>
        </p:nvSpPr>
        <p:spPr>
          <a:xfrm rot="16200000">
            <a:off x="6964403" y="3542027"/>
            <a:ext cx="830024" cy="395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4" name="CasellaDiTesto 13">
            <a:extLst>
              <a:ext uri="{FF2B5EF4-FFF2-40B4-BE49-F238E27FC236}">
                <a16:creationId xmlns:a16="http://schemas.microsoft.com/office/drawing/2014/main" id="{348DFA5C-B181-4893-8399-384AC4D3E9F2}"/>
              </a:ext>
            </a:extLst>
          </p:cNvPr>
          <p:cNvSpPr txBox="1"/>
          <p:nvPr/>
        </p:nvSpPr>
        <p:spPr>
          <a:xfrm>
            <a:off x="8763950" y="671119"/>
            <a:ext cx="3053642" cy="707886"/>
          </a:xfrm>
          <a:prstGeom prst="rect">
            <a:avLst/>
          </a:prstGeom>
          <a:noFill/>
        </p:spPr>
        <p:txBody>
          <a:bodyPr wrap="square" rtlCol="0">
            <a:spAutoFit/>
          </a:bodyPr>
          <a:lstStyle/>
          <a:p>
            <a:pPr algn="ctr"/>
            <a:r>
              <a:rPr lang="fr-FR" sz="2000" b="1" dirty="0"/>
              <a:t>des cornes avec les doigts de la main</a:t>
            </a:r>
            <a:endParaRPr lang="it-CH" sz="2000" b="1" dirty="0"/>
          </a:p>
        </p:txBody>
      </p:sp>
      <p:sp>
        <p:nvSpPr>
          <p:cNvPr id="15" name="Freccia in giù 14">
            <a:extLst>
              <a:ext uri="{FF2B5EF4-FFF2-40B4-BE49-F238E27FC236}">
                <a16:creationId xmlns:a16="http://schemas.microsoft.com/office/drawing/2014/main" id="{83F450C8-0C23-41B3-A1C3-90100C62535B}"/>
              </a:ext>
            </a:extLst>
          </p:cNvPr>
          <p:cNvSpPr/>
          <p:nvPr/>
        </p:nvSpPr>
        <p:spPr>
          <a:xfrm>
            <a:off x="10097555" y="1321955"/>
            <a:ext cx="386431" cy="8439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H"/>
          </a:p>
        </p:txBody>
      </p:sp>
      <p:pic>
        <p:nvPicPr>
          <p:cNvPr id="7" name="Audio registrato">
            <a:hlinkClick r:id="" action="ppaction://media"/>
            <a:extLst>
              <a:ext uri="{FF2B5EF4-FFF2-40B4-BE49-F238E27FC236}">
                <a16:creationId xmlns:a16="http://schemas.microsoft.com/office/drawing/2014/main" id="{FF44DED8-6E27-4BC7-8A37-ECA6F01203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34712" y="3132362"/>
            <a:ext cx="609600" cy="609600"/>
          </a:xfrm>
          <a:prstGeom prst="rect">
            <a:avLst/>
          </a:prstGeom>
        </p:spPr>
      </p:pic>
    </p:spTree>
    <p:extLst>
      <p:ext uri="{BB962C8B-B14F-4D97-AF65-F5344CB8AC3E}">
        <p14:creationId xmlns:p14="http://schemas.microsoft.com/office/powerpoint/2010/main" val="424293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alpha val="30000"/>
          </a:srgb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1140322-9DDA-4BC4-A4E4-B24573E2DA50}"/>
              </a:ext>
            </a:extLst>
          </p:cNvPr>
          <p:cNvPicPr>
            <a:picLocks noChangeAspect="1"/>
          </p:cNvPicPr>
          <p:nvPr/>
        </p:nvPicPr>
        <p:blipFill rotWithShape="1">
          <a:blip r:embed="rId4"/>
          <a:srcRect l="23638" r="16145" b="-2"/>
          <a:stretch/>
        </p:blipFill>
        <p:spPr>
          <a:xfrm>
            <a:off x="2930184" y="-2655"/>
            <a:ext cx="3165816" cy="3548765"/>
          </a:xfrm>
          <a:prstGeom prst="rect">
            <a:avLst/>
          </a:prstGeom>
        </p:spPr>
      </p:pic>
      <p:pic>
        <p:nvPicPr>
          <p:cNvPr id="6" name="Immagine 5">
            <a:extLst>
              <a:ext uri="{FF2B5EF4-FFF2-40B4-BE49-F238E27FC236}">
                <a16:creationId xmlns:a16="http://schemas.microsoft.com/office/drawing/2014/main" id="{3959AC34-A64E-493F-A458-71F6A11B37C9}"/>
              </a:ext>
            </a:extLst>
          </p:cNvPr>
          <p:cNvPicPr>
            <a:picLocks noChangeAspect="1"/>
          </p:cNvPicPr>
          <p:nvPr/>
        </p:nvPicPr>
        <p:blipFill rotWithShape="1">
          <a:blip r:embed="rId5"/>
          <a:srcRect t="14275" r="1" b="963"/>
          <a:stretch/>
        </p:blipFill>
        <p:spPr>
          <a:xfrm>
            <a:off x="0" y="3355942"/>
            <a:ext cx="6096000" cy="3502058"/>
          </a:xfrm>
          <a:prstGeom prst="rect">
            <a:avLst/>
          </a:prstGeom>
        </p:spPr>
      </p:pic>
      <p:sp>
        <p:nvSpPr>
          <p:cNvPr id="32" name="Rectangle 31">
            <a:extLst>
              <a:ext uri="{FF2B5EF4-FFF2-40B4-BE49-F238E27FC236}">
                <a16:creationId xmlns:a16="http://schemas.microsoft.com/office/drawing/2014/main" id="{11564CA4-59C9-4DAC-950E-61D1FA278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220" y="0"/>
            <a:ext cx="6104779" cy="6857999"/>
          </a:xfrm>
          <a:prstGeom prst="rect">
            <a:avLst/>
          </a:prstGeom>
          <a:blipFill dpi="0" rotWithShape="1">
            <a:blip r:embed="rId6">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9C6CA6D-218D-496E-ACB6-0704CF5F181A}"/>
              </a:ext>
            </a:extLst>
          </p:cNvPr>
          <p:cNvSpPr>
            <a:spLocks noGrp="1"/>
          </p:cNvSpPr>
          <p:nvPr>
            <p:ph type="title"/>
          </p:nvPr>
        </p:nvSpPr>
        <p:spPr>
          <a:xfrm>
            <a:off x="6400800" y="484632"/>
            <a:ext cx="5299586" cy="1609344"/>
          </a:xfrm>
          <a:ln>
            <a:noFill/>
          </a:ln>
        </p:spPr>
        <p:txBody>
          <a:bodyPr>
            <a:normAutofit/>
          </a:bodyPr>
          <a:lstStyle/>
          <a:p>
            <a:pPr algn="ctr"/>
            <a:r>
              <a:rPr lang="it-CH" sz="4000" dirty="0"/>
              <a:t>LA TARENTULE </a:t>
            </a:r>
            <a:r>
              <a:rPr lang="it-CH" sz="4000" dirty="0" err="1"/>
              <a:t>Des</a:t>
            </a:r>
            <a:r>
              <a:rPr lang="it-CH" sz="4000" dirty="0"/>
              <a:t> </a:t>
            </a:r>
            <a:r>
              <a:rPr lang="it-CH" sz="4000" dirty="0" err="1"/>
              <a:t>pouilles</a:t>
            </a:r>
            <a:endParaRPr lang="it-CH" sz="4000" dirty="0"/>
          </a:p>
        </p:txBody>
      </p:sp>
      <p:pic>
        <p:nvPicPr>
          <p:cNvPr id="5" name="Immagine 4">
            <a:extLst>
              <a:ext uri="{FF2B5EF4-FFF2-40B4-BE49-F238E27FC236}">
                <a16:creationId xmlns:a16="http://schemas.microsoft.com/office/drawing/2014/main" id="{E1548F4C-BBD6-4A33-8F7D-776C47D059A3}"/>
              </a:ext>
            </a:extLst>
          </p:cNvPr>
          <p:cNvPicPr>
            <a:picLocks noChangeAspect="1"/>
          </p:cNvPicPr>
          <p:nvPr/>
        </p:nvPicPr>
        <p:blipFill rotWithShape="1">
          <a:blip r:embed="rId7"/>
          <a:srcRect l="11117" r="6366" b="2"/>
          <a:stretch/>
        </p:blipFill>
        <p:spPr>
          <a:xfrm>
            <a:off x="20" y="10"/>
            <a:ext cx="2930164" cy="3355932"/>
          </a:xfrm>
          <a:prstGeom prst="rect">
            <a:avLst/>
          </a:prstGeom>
        </p:spPr>
      </p:pic>
      <p:sp>
        <p:nvSpPr>
          <p:cNvPr id="3" name="Segnaposto contenuto 2">
            <a:extLst>
              <a:ext uri="{FF2B5EF4-FFF2-40B4-BE49-F238E27FC236}">
                <a16:creationId xmlns:a16="http://schemas.microsoft.com/office/drawing/2014/main" id="{1FA900F1-7BF4-4C43-8037-D4880B96CF62}"/>
              </a:ext>
            </a:extLst>
          </p:cNvPr>
          <p:cNvSpPr>
            <a:spLocks noGrp="1"/>
          </p:cNvSpPr>
          <p:nvPr>
            <p:ph idx="1"/>
          </p:nvPr>
        </p:nvSpPr>
        <p:spPr>
          <a:xfrm>
            <a:off x="6559340" y="2007771"/>
            <a:ext cx="5299585" cy="4050792"/>
          </a:xfrm>
        </p:spPr>
        <p:txBody>
          <a:bodyPr>
            <a:normAutofit/>
          </a:bodyPr>
          <a:lstStyle/>
          <a:p>
            <a:pPr marL="0" indent="0" algn="ctr" fontAlgn="base">
              <a:buNone/>
            </a:pPr>
            <a:r>
              <a:rPr lang="fr-FR" sz="1500" dirty="0"/>
              <a:t>Et c'est de cette tarentule qui est né le terme de tarentelle. La légende veut que les femmes qui travaillaient dans les champs et qui se faisaient mordre par ces araignées, souffraient d'une étrange maladie nerveuse, dont les symptômes alternaient entre mélancolie profonde, crise d'agitation extrême et catatonie.</a:t>
            </a:r>
          </a:p>
          <a:p>
            <a:pPr marL="0" indent="0" algn="ctr" fontAlgn="base">
              <a:buNone/>
            </a:pPr>
            <a:endParaRPr lang="it-IT" sz="1500" dirty="0"/>
          </a:p>
          <a:p>
            <a:pPr lvl="0" algn="ctr" fontAlgn="base">
              <a:buClr>
                <a:srgbClr val="4A66AC">
                  <a:lumMod val="75000"/>
                </a:srgbClr>
              </a:buClr>
            </a:pPr>
            <a:r>
              <a:rPr lang="fr-FR" sz="1500" dirty="0"/>
              <a:t> La légende raconte  aussi que, lorsqu'elle est mordue, la victime pourrait sauter, s'épuiser et se mettre soudain à danser avec beaucoup d'enthousiasme. D'autres victimes toujours mordues par ces araignées, auraient participé et auraient dansé ce rythme de tarentelle afin d'éloigner le venin de l'araignée du sang sinon le venin deviendrait mortel.</a:t>
            </a:r>
            <a:endParaRPr lang="it-IT" sz="1500" dirty="0"/>
          </a:p>
          <a:p>
            <a:pPr lvl="0" algn="ctr" fontAlgn="base">
              <a:buClr>
                <a:srgbClr val="4A66AC">
                  <a:lumMod val="75000"/>
                </a:srgbClr>
              </a:buClr>
            </a:pPr>
            <a:endParaRPr lang="it-IT" sz="1500" dirty="0">
              <a:latin typeface="Bahnschrift SemiBold Condensed" panose="020B0502040204020203" pitchFamily="34" charset="0"/>
            </a:endParaRPr>
          </a:p>
          <a:p>
            <a:pPr algn="ctr"/>
            <a:r>
              <a:rPr lang="it-IT" sz="1500" dirty="0">
                <a:latin typeface="arial" panose="020B0604020202020204" pitchFamily="34" charset="0"/>
                <a:hlinkClick r:id="rId8"/>
              </a:rPr>
              <a:t>https://www.youtube.com/watch?v=Xc05rcuGkbM</a:t>
            </a:r>
            <a:endParaRPr lang="it-IT" sz="1500" dirty="0">
              <a:latin typeface="arial" panose="020B0604020202020204" pitchFamily="34" charset="0"/>
            </a:endParaRPr>
          </a:p>
          <a:p>
            <a:pPr algn="ctr"/>
            <a:endParaRPr lang="it-IT" sz="1500" dirty="0">
              <a:latin typeface="arial" panose="020B0604020202020204" pitchFamily="34" charset="0"/>
            </a:endParaRPr>
          </a:p>
          <a:p>
            <a:pPr algn="ctr"/>
            <a:endParaRPr lang="it-CH" sz="1500" dirty="0"/>
          </a:p>
        </p:txBody>
      </p:sp>
      <p:grpSp>
        <p:nvGrpSpPr>
          <p:cNvPr id="34" name="Group 33">
            <a:extLst>
              <a:ext uri="{FF2B5EF4-FFF2-40B4-BE49-F238E27FC236}">
                <a16:creationId xmlns:a16="http://schemas.microsoft.com/office/drawing/2014/main" id="{E74380E0-C298-4F18-9189-C236E8B82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5" name="Oval 34">
              <a:extLst>
                <a:ext uri="{FF2B5EF4-FFF2-40B4-BE49-F238E27FC236}">
                  <a16:creationId xmlns:a16="http://schemas.microsoft.com/office/drawing/2014/main" id="{979684C7-75DC-42F1-850A-E9C49ECA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9">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6" name="Oval 35">
              <a:extLst>
                <a:ext uri="{FF2B5EF4-FFF2-40B4-BE49-F238E27FC236}">
                  <a16:creationId xmlns:a16="http://schemas.microsoft.com/office/drawing/2014/main" id="{4130853F-4D98-4539-8461-9F20283675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ele Audio registrato">
            <a:hlinkClick r:id="" action="ppaction://media"/>
            <a:extLst>
              <a:ext uri="{FF2B5EF4-FFF2-40B4-BE49-F238E27FC236}">
                <a16:creationId xmlns:a16="http://schemas.microsoft.com/office/drawing/2014/main" id="{CECDEA04-5EAA-48DC-B6F5-40F5A5AFE95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94336" y="3124199"/>
            <a:ext cx="609600" cy="609600"/>
          </a:xfrm>
          <a:prstGeom prst="rect">
            <a:avLst/>
          </a:prstGeom>
        </p:spPr>
      </p:pic>
    </p:spTree>
    <p:extLst>
      <p:ext uri="{BB962C8B-B14F-4D97-AF65-F5344CB8AC3E}">
        <p14:creationId xmlns:p14="http://schemas.microsoft.com/office/powerpoint/2010/main" val="941516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07BBE3-D106-4CA7-A682-29122C73E22A}"/>
              </a:ext>
            </a:extLst>
          </p:cNvPr>
          <p:cNvSpPr>
            <a:spLocks noGrp="1"/>
          </p:cNvSpPr>
          <p:nvPr>
            <p:ph type="title"/>
          </p:nvPr>
        </p:nvSpPr>
        <p:spPr>
          <a:xfrm>
            <a:off x="755810" y="-402333"/>
            <a:ext cx="4730451" cy="1637730"/>
          </a:xfrm>
        </p:spPr>
        <p:txBody>
          <a:bodyPr>
            <a:normAutofit/>
          </a:bodyPr>
          <a:lstStyle/>
          <a:p>
            <a:pPr algn="ctr"/>
            <a:r>
              <a:rPr lang="it-CH" sz="4400" dirty="0"/>
              <a:t> La </a:t>
            </a:r>
            <a:r>
              <a:rPr lang="it-CH" sz="4400" dirty="0" err="1"/>
              <a:t>sirène</a:t>
            </a:r>
            <a:r>
              <a:rPr lang="it-CH" sz="4400" dirty="0"/>
              <a:t> </a:t>
            </a:r>
            <a:r>
              <a:rPr lang="it-CH" sz="4400" dirty="0" err="1"/>
              <a:t>mitÌ</a:t>
            </a:r>
            <a:endParaRPr lang="it-CH" sz="4400" dirty="0"/>
          </a:p>
        </p:txBody>
      </p:sp>
      <p:sp>
        <p:nvSpPr>
          <p:cNvPr id="3" name="Segnaposto contenuto 2">
            <a:extLst>
              <a:ext uri="{FF2B5EF4-FFF2-40B4-BE49-F238E27FC236}">
                <a16:creationId xmlns:a16="http://schemas.microsoft.com/office/drawing/2014/main" id="{5FA6D35E-03D5-4B54-85AA-C6128A95BB13}"/>
              </a:ext>
            </a:extLst>
          </p:cNvPr>
          <p:cNvSpPr>
            <a:spLocks noGrp="1"/>
          </p:cNvSpPr>
          <p:nvPr>
            <p:ph idx="1"/>
          </p:nvPr>
        </p:nvSpPr>
        <p:spPr>
          <a:xfrm>
            <a:off x="755810" y="629735"/>
            <a:ext cx="4730451" cy="3593592"/>
          </a:xfrm>
        </p:spPr>
        <p:txBody>
          <a:bodyPr>
            <a:noAutofit/>
          </a:bodyPr>
          <a:lstStyle/>
          <a:p>
            <a:pPr marL="0" indent="0" algn="ctr">
              <a:buNone/>
            </a:pPr>
            <a:r>
              <a:rPr lang="fr-FR" sz="1400" dirty="0" err="1">
                <a:latin typeface="Georgia Pro Black" panose="02040A02050405020203" pitchFamily="18" charset="0"/>
              </a:rPr>
              <a:t>Mitì</a:t>
            </a:r>
            <a:r>
              <a:rPr lang="fr-FR" sz="1400" dirty="0">
                <a:latin typeface="Georgia Pro Black" panose="02040A02050405020203" pitchFamily="18" charset="0"/>
              </a:rPr>
              <a:t>, la fille d’un pêcheur, vivait dans un village sur la côte près d’Ancône, elle était considérée comme la plus belle fille de toutes.</a:t>
            </a:r>
          </a:p>
          <a:p>
            <a:pPr marL="0" indent="0" algn="ctr">
              <a:buNone/>
            </a:pPr>
            <a:r>
              <a:rPr lang="fr-FR" sz="1400" dirty="0">
                <a:latin typeface="Georgia Pro Black" panose="02040A02050405020203" pitchFamily="18" charset="0"/>
              </a:rPr>
              <a:t>Elle passait ses journées à admirer la mer et à chanter, attendant l’arrivée de quelqu’un.</a:t>
            </a:r>
          </a:p>
          <a:p>
            <a:pPr marL="0" indent="0" algn="ctr">
              <a:buNone/>
            </a:pPr>
            <a:r>
              <a:rPr lang="fr-FR" sz="1400" dirty="0">
                <a:latin typeface="Georgia Pro Black" panose="02040A02050405020203" pitchFamily="18" charset="0"/>
              </a:rPr>
              <a:t>Quelque temps plus tôt, elle avait fait un rêve étrange : elle avait vu un petit bateau conduit par un beau jeune homme venant de l’horizon. En arrivant à terre, le jeune homme lui avait dit avec un beau sourire : « Viens avec moi, ma fiancée ».</a:t>
            </a:r>
          </a:p>
          <a:p>
            <a:pPr marL="0" indent="0" algn="ctr">
              <a:buNone/>
            </a:pPr>
            <a:r>
              <a:rPr lang="fr-FR" sz="1400" dirty="0">
                <a:latin typeface="Georgia Pro Black" panose="02040A02050405020203" pitchFamily="18" charset="0"/>
              </a:rPr>
              <a:t>Après ce rêve, elle ne pouvait pas l’oublier.</a:t>
            </a:r>
          </a:p>
          <a:p>
            <a:pPr marL="0" indent="0" algn="ctr">
              <a:buNone/>
            </a:pPr>
            <a:r>
              <a:rPr lang="fr-FR" sz="1400" dirty="0">
                <a:latin typeface="Georgia Pro Black" panose="02040A02050405020203" pitchFamily="18" charset="0"/>
              </a:rPr>
              <a:t>C’est pourquoi elle a passé ses journées sur la plage, attendant ce gars et chantant une chanson que personne ne connaissait, espérant que sa voix le dessinerait.</a:t>
            </a:r>
          </a:p>
          <a:p>
            <a:pPr marL="0" indent="0" algn="ctr">
              <a:buNone/>
            </a:pPr>
            <a:r>
              <a:rPr lang="fr-FR" sz="1400" dirty="0">
                <a:latin typeface="Georgia Pro Black" panose="02040A02050405020203" pitchFamily="18" charset="0"/>
              </a:rPr>
              <a:t>Beaucoup de garçons lui ont demandé d’épouser son père, mais elle les a tous rejetés et ne s’est plus jamais présenté. Certains sont même allés dans des contrées lointaines et n’ont plus donné de nouvelles. Pendant ce temps, </a:t>
            </a:r>
            <a:r>
              <a:rPr lang="fr-FR" sz="1400" dirty="0" err="1">
                <a:latin typeface="Georgia Pro Black" panose="02040A02050405020203" pitchFamily="18" charset="0"/>
              </a:rPr>
              <a:t>Mitì</a:t>
            </a:r>
            <a:r>
              <a:rPr lang="fr-FR" sz="1400" dirty="0">
                <a:latin typeface="Georgia Pro Black" panose="02040A02050405020203" pitchFamily="18" charset="0"/>
              </a:rPr>
              <a:t> ne se lassait jamais de chanter et attendait toujours. </a:t>
            </a:r>
          </a:p>
          <a:p>
            <a:pPr marL="0" indent="0" algn="ctr">
              <a:buNone/>
            </a:pPr>
            <a:r>
              <a:rPr lang="fr-FR" sz="1400" dirty="0">
                <a:latin typeface="Georgia Pro Black" panose="02040A02050405020203" pitchFamily="18" charset="0"/>
              </a:rPr>
              <a:t>Un soir, elle a finalement vu un bateau et </a:t>
            </a:r>
            <a:r>
              <a:rPr lang="fr-FR" sz="1400" dirty="0" err="1">
                <a:latin typeface="Georgia Pro Black" panose="02040A02050405020203" pitchFamily="18" charset="0"/>
              </a:rPr>
              <a:t>Mitì</a:t>
            </a:r>
            <a:r>
              <a:rPr lang="fr-FR" sz="1400" dirty="0">
                <a:latin typeface="Georgia Pro Black" panose="02040A02050405020203" pitchFamily="18" charset="0"/>
              </a:rPr>
              <a:t> l’a reconnue. C’était son rêve et il y avait un beau garçon à bord, qui est descendu. C’était un marin aux cheveux noirs</a:t>
            </a:r>
            <a:endParaRPr lang="it-IT" sz="1400" dirty="0">
              <a:latin typeface="Georgia Pro Black" panose="02040A02050405020203" pitchFamily="18" charset="0"/>
            </a:endParaRPr>
          </a:p>
        </p:txBody>
      </p:sp>
      <p:pic>
        <p:nvPicPr>
          <p:cNvPr id="6" name="Immagine 5" descr="Immagine che contiene sport acquatico, nuotando, scuro, fondale oceanico&#10;&#10;Descrizione generata automaticamente">
            <a:extLst>
              <a:ext uri="{FF2B5EF4-FFF2-40B4-BE49-F238E27FC236}">
                <a16:creationId xmlns:a16="http://schemas.microsoft.com/office/drawing/2014/main" id="{9EF57793-088E-46CE-8CFD-2450FF31A334}"/>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3940" r="14946"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7" name="Freeform: Shape 26">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8">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udio registrato">
            <a:hlinkClick r:id="" action="ppaction://media"/>
            <a:extLst>
              <a:ext uri="{FF2B5EF4-FFF2-40B4-BE49-F238E27FC236}">
                <a16:creationId xmlns:a16="http://schemas.microsoft.com/office/drawing/2014/main" id="{241B9AA7-AB28-442E-8ADA-ED23FC5E30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08323" y="4365771"/>
            <a:ext cx="609600" cy="609600"/>
          </a:xfrm>
          <a:prstGeom prst="rect">
            <a:avLst/>
          </a:prstGeom>
        </p:spPr>
      </p:pic>
    </p:spTree>
    <p:extLst>
      <p:ext uri="{BB962C8B-B14F-4D97-AF65-F5344CB8AC3E}">
        <p14:creationId xmlns:p14="http://schemas.microsoft.com/office/powerpoint/2010/main" val="292937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2000"/>
            <a:lum/>
          </a:blip>
          <a:srcRect/>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8169456F-9AD9-4E5D-BBED-AA3490076DC9}"/>
              </a:ext>
            </a:extLst>
          </p:cNvPr>
          <p:cNvPicPr>
            <a:picLocks noChangeAspect="1"/>
          </p:cNvPicPr>
          <p:nvPr/>
        </p:nvPicPr>
        <p:blipFill rotWithShape="1">
          <a:blip r:embed="rId7"/>
          <a:srcRect t="1627" b="10558"/>
          <a:stretch/>
        </p:blipFill>
        <p:spPr>
          <a:xfrm>
            <a:off x="3344" y="10"/>
            <a:ext cx="4646726" cy="6857990"/>
          </a:xfrm>
          <a:prstGeom prst="rect">
            <a:avLst/>
          </a:prstGeom>
        </p:spPr>
      </p:pic>
      <p:sp>
        <p:nvSpPr>
          <p:cNvPr id="3" name="Segnaposto contenuto 2">
            <a:extLst>
              <a:ext uri="{FF2B5EF4-FFF2-40B4-BE49-F238E27FC236}">
                <a16:creationId xmlns:a16="http://schemas.microsoft.com/office/drawing/2014/main" id="{731E5F3A-48DF-4BA7-80C5-9618FF209DC3}"/>
              </a:ext>
            </a:extLst>
          </p:cNvPr>
          <p:cNvSpPr>
            <a:spLocks noGrp="1"/>
          </p:cNvSpPr>
          <p:nvPr>
            <p:ph idx="1"/>
          </p:nvPr>
        </p:nvSpPr>
        <p:spPr>
          <a:xfrm>
            <a:off x="4970109" y="2121408"/>
            <a:ext cx="6730276" cy="4050792"/>
          </a:xfrm>
        </p:spPr>
        <p:txBody>
          <a:bodyPr>
            <a:normAutofit/>
          </a:bodyPr>
          <a:lstStyle/>
          <a:p>
            <a:pPr marL="0" indent="0">
              <a:buNone/>
            </a:pPr>
            <a:r>
              <a:rPr lang="fr-FR" sz="1800" dirty="0">
                <a:latin typeface="Georgia Pro Black" panose="02040A02050405020203" pitchFamily="18" charset="0"/>
              </a:rPr>
              <a:t>Elle a couru à sa rencontre et a essayé de l’étreindre, criant qu’il l’attendait depuis longtemps. </a:t>
            </a:r>
          </a:p>
          <a:p>
            <a:pPr marL="0" indent="0">
              <a:buNone/>
            </a:pPr>
            <a:r>
              <a:rPr lang="fr-FR" sz="1800" dirty="0">
                <a:latin typeface="Georgia Pro Black" panose="02040A02050405020203" pitchFamily="18" charset="0"/>
              </a:rPr>
              <a:t>Malheureusement, le garçon a répondu qu’il était venu au village pour épouser une autre fille, </a:t>
            </a:r>
            <a:r>
              <a:rPr lang="fr-FR" sz="1800" dirty="0" err="1">
                <a:latin typeface="Georgia Pro Black" panose="02040A02050405020203" pitchFamily="18" charset="0"/>
              </a:rPr>
              <a:t>Azzurrina</a:t>
            </a:r>
            <a:r>
              <a:rPr lang="fr-FR" sz="1800" dirty="0">
                <a:latin typeface="Georgia Pro Black" panose="02040A02050405020203" pitchFamily="18" charset="0"/>
              </a:rPr>
              <a:t>. puis le jeune étranger a obtenu </a:t>
            </a:r>
            <a:r>
              <a:rPr lang="fr-FR" sz="1800" dirty="0" err="1">
                <a:latin typeface="Georgia Pro Black" panose="02040A02050405020203" pitchFamily="18" charset="0"/>
              </a:rPr>
              <a:t>Azzurrina</a:t>
            </a:r>
            <a:r>
              <a:rPr lang="fr-FR" sz="1800" dirty="0">
                <a:latin typeface="Georgia Pro Black" panose="02040A02050405020203" pitchFamily="18" charset="0"/>
              </a:rPr>
              <a:t> sur le bateau. </a:t>
            </a:r>
          </a:p>
          <a:p>
            <a:pPr marL="0" indent="0">
              <a:buNone/>
            </a:pPr>
            <a:r>
              <a:rPr lang="fr-FR" sz="1800" dirty="0">
                <a:latin typeface="Georgia Pro Black" panose="02040A02050405020203" pitchFamily="18" charset="0"/>
              </a:rPr>
              <a:t> </a:t>
            </a:r>
            <a:r>
              <a:rPr lang="fr-FR" sz="1800" dirty="0" err="1">
                <a:latin typeface="Georgia Pro Black" panose="02040A02050405020203" pitchFamily="18" charset="0"/>
              </a:rPr>
              <a:t>Mitì</a:t>
            </a:r>
            <a:r>
              <a:rPr lang="fr-FR" sz="1800" dirty="0">
                <a:latin typeface="Georgia Pro Black" panose="02040A02050405020203" pitchFamily="18" charset="0"/>
              </a:rPr>
              <a:t> a été attristé par la douleur. Elle a continué à nager tard dans la nuit. Elle a nagé et chanté le chant de sa longue attente, Depuis lors, rien n’a été connu sur </a:t>
            </a:r>
            <a:r>
              <a:rPr lang="fr-FR" sz="1800" dirty="0" err="1">
                <a:latin typeface="Georgia Pro Black" panose="02040A02050405020203" pitchFamily="18" charset="0"/>
              </a:rPr>
              <a:t>Mitì</a:t>
            </a:r>
            <a:r>
              <a:rPr lang="fr-FR" sz="1800" dirty="0">
                <a:latin typeface="Georgia Pro Black" panose="02040A02050405020203" pitchFamily="18" charset="0"/>
              </a:rPr>
              <a:t> dans le village. Mais quelqu’un s’est assuré de voir, au large, une étrange fille aux cheveux verts, avec un corps couvert d’écailles.</a:t>
            </a:r>
          </a:p>
          <a:p>
            <a:pPr marL="0" indent="0">
              <a:buNone/>
            </a:pPr>
            <a:r>
              <a:rPr lang="fr-FR" sz="1800" dirty="0">
                <a:latin typeface="Georgia Pro Black" panose="02040A02050405020203" pitchFamily="18" charset="0"/>
              </a:rPr>
              <a:t> Aussi, d’avoir entendu dans les vagues une chanson mélodieuse. </a:t>
            </a:r>
            <a:r>
              <a:rPr lang="fr-FR" sz="1800" dirty="0" err="1">
                <a:latin typeface="Georgia Pro Black" panose="02040A02050405020203" pitchFamily="18" charset="0"/>
              </a:rPr>
              <a:t>Mitì</a:t>
            </a:r>
            <a:r>
              <a:rPr lang="fr-FR" sz="1800" dirty="0">
                <a:latin typeface="Georgia Pro Black" panose="02040A02050405020203" pitchFamily="18" charset="0"/>
              </a:rPr>
              <a:t> s’était transformé en sirène</a:t>
            </a:r>
            <a:endParaRPr lang="it-CH" sz="1800" dirty="0">
              <a:latin typeface="Georgia Pro Black" panose="02040A02050405020203" pitchFamily="18" charset="0"/>
            </a:endParaRPr>
          </a:p>
        </p:txBody>
      </p:sp>
      <p:grpSp>
        <p:nvGrpSpPr>
          <p:cNvPr id="10" name="Group 9">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Audio registrato">
            <a:hlinkClick r:id="" action="ppaction://media"/>
            <a:extLst>
              <a:ext uri="{FF2B5EF4-FFF2-40B4-BE49-F238E27FC236}">
                <a16:creationId xmlns:a16="http://schemas.microsoft.com/office/drawing/2014/main" id="{6ECFBDB0-ACFC-440E-AB23-A0F6E225E5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06767" y="826009"/>
            <a:ext cx="609600" cy="609600"/>
          </a:xfrm>
          <a:prstGeom prst="rect">
            <a:avLst/>
          </a:prstGeom>
        </p:spPr>
      </p:pic>
    </p:spTree>
    <p:extLst>
      <p:ext uri="{BB962C8B-B14F-4D97-AF65-F5344CB8AC3E}">
        <p14:creationId xmlns:p14="http://schemas.microsoft.com/office/powerpoint/2010/main" val="962779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BD03593-0588-478B-AFED-325A4A2A2187}"/>
              </a:ext>
            </a:extLst>
          </p:cNvPr>
          <p:cNvSpPr>
            <a:spLocks noGrp="1"/>
          </p:cNvSpPr>
          <p:nvPr>
            <p:ph type="title"/>
          </p:nvPr>
        </p:nvSpPr>
        <p:spPr>
          <a:xfrm>
            <a:off x="382280" y="484632"/>
            <a:ext cx="6743844" cy="1609344"/>
          </a:xfrm>
        </p:spPr>
        <p:txBody>
          <a:bodyPr>
            <a:normAutofit/>
          </a:bodyPr>
          <a:lstStyle/>
          <a:p>
            <a:r>
              <a:rPr lang="fr-FR" sz="4800"/>
              <a:t>   </a:t>
            </a:r>
            <a:r>
              <a:rPr lang="fr-FR" sz="4800">
                <a:latin typeface="Georgia Pro Black" panose="02040A02050405020203" pitchFamily="18" charset="0"/>
              </a:rPr>
              <a:t>La sirène et les amoureux</a:t>
            </a:r>
            <a:endParaRPr lang="it-CH" sz="4800">
              <a:latin typeface="Georgia Pro Black" panose="02040A02050405020203" pitchFamily="18" charset="0"/>
            </a:endParaRPr>
          </a:p>
        </p:txBody>
      </p:sp>
      <p:sp>
        <p:nvSpPr>
          <p:cNvPr id="3" name="Segnaposto contenuto 2">
            <a:extLst>
              <a:ext uri="{FF2B5EF4-FFF2-40B4-BE49-F238E27FC236}">
                <a16:creationId xmlns:a16="http://schemas.microsoft.com/office/drawing/2014/main" id="{23C2D724-6FCE-4EC0-8EC6-308D81A7B673}"/>
              </a:ext>
            </a:extLst>
          </p:cNvPr>
          <p:cNvSpPr>
            <a:spLocks noGrp="1"/>
          </p:cNvSpPr>
          <p:nvPr>
            <p:ph idx="1"/>
          </p:nvPr>
        </p:nvSpPr>
        <p:spPr>
          <a:xfrm>
            <a:off x="382279" y="2121408"/>
            <a:ext cx="6743845" cy="4050792"/>
          </a:xfrm>
        </p:spPr>
        <p:txBody>
          <a:bodyPr>
            <a:normAutofit/>
          </a:bodyPr>
          <a:lstStyle/>
          <a:p>
            <a:r>
              <a:rPr lang="fr-FR" sz="1500" dirty="0">
                <a:latin typeface="Georgia Pro Black" panose="020B0604020202020204" pitchFamily="18" charset="0"/>
              </a:rPr>
              <a:t>L'histoire la plus célèbre est liée à celle de l'origine de la ville de </a:t>
            </a:r>
            <a:r>
              <a:rPr lang="fr-FR" sz="1500" dirty="0" err="1">
                <a:latin typeface="Georgia Pro Black" panose="020B0604020202020204" pitchFamily="18" charset="0"/>
              </a:rPr>
              <a:t>Leuca</a:t>
            </a:r>
            <a:r>
              <a:rPr lang="fr-FR" sz="1500" dirty="0">
                <a:latin typeface="Georgia Pro Black" panose="020B0604020202020204" pitchFamily="18" charset="0"/>
              </a:rPr>
              <a:t>, qui parle d'un berger, </a:t>
            </a:r>
            <a:r>
              <a:rPr lang="fr-FR" sz="1500" dirty="0" err="1">
                <a:latin typeface="Georgia Pro Black" panose="020B0604020202020204" pitchFamily="18" charset="0"/>
              </a:rPr>
              <a:t>Melisso</a:t>
            </a:r>
            <a:r>
              <a:rPr lang="fr-FR" sz="1500" dirty="0">
                <a:latin typeface="Georgia Pro Black" panose="020B0604020202020204" pitchFamily="18" charset="0"/>
              </a:rPr>
              <a:t>, sa bien-aimée, </a:t>
            </a:r>
            <a:r>
              <a:rPr lang="fr-FR" sz="1500" dirty="0" err="1">
                <a:latin typeface="Georgia Pro Black" panose="020B0604020202020204" pitchFamily="18" charset="0"/>
              </a:rPr>
              <a:t>Aristula</a:t>
            </a:r>
            <a:r>
              <a:rPr lang="fr-FR" sz="1500" dirty="0">
                <a:latin typeface="Georgia Pro Black" panose="020B0604020202020204" pitchFamily="18" charset="0"/>
              </a:rPr>
              <a:t> et la sirène </a:t>
            </a:r>
            <a:r>
              <a:rPr lang="fr-FR" sz="1500" dirty="0" err="1">
                <a:latin typeface="Georgia Pro Black" panose="020B0604020202020204" pitchFamily="18" charset="0"/>
              </a:rPr>
              <a:t>Leucasia</a:t>
            </a:r>
            <a:r>
              <a:rPr lang="fr-FR" sz="1500" dirty="0">
                <a:latin typeface="Georgia Pro Black" panose="020B0604020202020204" pitchFamily="18" charset="0"/>
              </a:rPr>
              <a:t> qui était jalouse de leur amour. Envie de la relation entre le jeune couple, pendant qu'ils marchaient sur la plage et les rochers, </a:t>
            </a:r>
            <a:r>
              <a:rPr lang="fr-FR" sz="1500" dirty="0" err="1">
                <a:latin typeface="Georgia Pro Black" panose="020B0604020202020204" pitchFamily="18" charset="0"/>
              </a:rPr>
              <a:t>Leucasia</a:t>
            </a:r>
            <a:r>
              <a:rPr lang="fr-FR" sz="1500" dirty="0">
                <a:latin typeface="Georgia Pro Black" panose="020B0604020202020204" pitchFamily="18" charset="0"/>
              </a:rPr>
              <a:t> a créé une tempête, a voulu les noyer dans la mer puis les a divisés en deux golfes différents. C'est la déesse Minerve qui les a sauvés et les a rendus tous les deux éternels en les pétrifiant dans les deux roches qui embrassent actuellement la ville avec leurs courants. La sirène se repentit de ce qu'elle avait fait et lui a demandé à la déesse Minerve d'être pétrifiée à son tour; pour ça est devenu la ville, </a:t>
            </a:r>
            <a:r>
              <a:rPr lang="fr-FR" sz="1500" dirty="0" err="1">
                <a:latin typeface="Georgia Pro Black" panose="020B0604020202020204" pitchFamily="18" charset="0"/>
              </a:rPr>
              <a:t>Leuca</a:t>
            </a:r>
            <a:r>
              <a:rPr lang="fr-FR" sz="1500" dirty="0">
                <a:latin typeface="Georgia Pro Black" panose="020B0604020202020204" pitchFamily="18" charset="0"/>
              </a:rPr>
              <a:t>, blanche comme l'écume de la mer . Beaucoup pensent également qu'une ligne virtuelle dans la mer représente l'étreinte des deux moitiés de la municipalité, marquant la fin de l'Adriatique et le début de la mer Ionienne.</a:t>
            </a:r>
          </a:p>
          <a:p>
            <a:endParaRPr lang="it-CH" sz="1500" dirty="0"/>
          </a:p>
        </p:txBody>
      </p:sp>
      <p:pic>
        <p:nvPicPr>
          <p:cNvPr id="4" name="Immagine 3">
            <a:extLst>
              <a:ext uri="{FF2B5EF4-FFF2-40B4-BE49-F238E27FC236}">
                <a16:creationId xmlns:a16="http://schemas.microsoft.com/office/drawing/2014/main" id="{E92AD9C7-DFA2-4B94-AC3E-50F2ADF0BD55}"/>
              </a:ext>
            </a:extLst>
          </p:cNvPr>
          <p:cNvPicPr>
            <a:picLocks noChangeAspect="1"/>
          </p:cNvPicPr>
          <p:nvPr/>
        </p:nvPicPr>
        <p:blipFill rotWithShape="1">
          <a:blip r:embed="rId6"/>
          <a:srcRect l="16876" r="32307"/>
          <a:stretch/>
        </p:blipFill>
        <p:spPr>
          <a:xfrm>
            <a:off x="7324436" y="10"/>
            <a:ext cx="4867564" cy="6857990"/>
          </a:xfrm>
          <a:prstGeom prst="rect">
            <a:avLst/>
          </a:prstGeom>
        </p:spPr>
      </p:pic>
      <p:grpSp>
        <p:nvGrpSpPr>
          <p:cNvPr id="16" name="Group 10">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1">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2">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Audio registrato">
            <a:hlinkClick r:id="" action="ppaction://media"/>
            <a:extLst>
              <a:ext uri="{FF2B5EF4-FFF2-40B4-BE49-F238E27FC236}">
                <a16:creationId xmlns:a16="http://schemas.microsoft.com/office/drawing/2014/main" id="{AA956ECD-96E9-4017-B277-24B3FA1B0B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71392" y="5727611"/>
            <a:ext cx="609600" cy="609600"/>
          </a:xfrm>
          <a:prstGeom prst="rect">
            <a:avLst/>
          </a:prstGeom>
        </p:spPr>
      </p:pic>
    </p:spTree>
    <p:extLst>
      <p:ext uri="{BB962C8B-B14F-4D97-AF65-F5344CB8AC3E}">
        <p14:creationId xmlns:p14="http://schemas.microsoft.com/office/powerpoint/2010/main" val="2774596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D248869-79B0-4366-86BB-3D256DBAADA5}"/>
              </a:ext>
            </a:extLst>
          </p:cNvPr>
          <p:cNvPicPr>
            <a:picLocks noChangeAspect="1"/>
          </p:cNvPicPr>
          <p:nvPr/>
        </p:nvPicPr>
        <p:blipFill rotWithShape="1">
          <a:blip r:embed="rId4"/>
          <a:srcRect t="26341" b="16230"/>
          <a:stretch/>
        </p:blipFill>
        <p:spPr>
          <a:xfrm>
            <a:off x="32537" y="3348567"/>
            <a:ext cx="4475150" cy="3449781"/>
          </a:xfrm>
          <a:prstGeom prst="rect">
            <a:avLst/>
          </a:prstGeom>
        </p:spPr>
      </p:pic>
      <p:sp>
        <p:nvSpPr>
          <p:cNvPr id="40" name="Rectangle 39">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A3F1A41-7B3C-402B-9821-144DDFF3167F}"/>
              </a:ext>
            </a:extLst>
          </p:cNvPr>
          <p:cNvSpPr>
            <a:spLocks noGrp="1"/>
          </p:cNvSpPr>
          <p:nvPr>
            <p:ph type="title"/>
          </p:nvPr>
        </p:nvSpPr>
        <p:spPr>
          <a:xfrm>
            <a:off x="4970109" y="484632"/>
            <a:ext cx="6730277" cy="1609344"/>
          </a:xfrm>
          <a:ln>
            <a:noFill/>
          </a:ln>
        </p:spPr>
        <p:txBody>
          <a:bodyPr>
            <a:normAutofit/>
          </a:bodyPr>
          <a:lstStyle/>
          <a:p>
            <a:r>
              <a:rPr lang="it-CH" sz="4800"/>
              <a:t>Le forgeron de fabriano</a:t>
            </a:r>
          </a:p>
        </p:txBody>
      </p:sp>
      <p:pic>
        <p:nvPicPr>
          <p:cNvPr id="6" name="Immagine 5">
            <a:extLst>
              <a:ext uri="{FF2B5EF4-FFF2-40B4-BE49-F238E27FC236}">
                <a16:creationId xmlns:a16="http://schemas.microsoft.com/office/drawing/2014/main" id="{3F04D6BC-BD8B-4056-961B-0ABFFEBC9846}"/>
              </a:ext>
            </a:extLst>
          </p:cNvPr>
          <p:cNvPicPr>
            <a:picLocks noChangeAspect="1"/>
          </p:cNvPicPr>
          <p:nvPr/>
        </p:nvPicPr>
        <p:blipFill rotWithShape="1">
          <a:blip r:embed="rId7"/>
          <a:srcRect l="101" r="-2" b="-2"/>
          <a:stretch/>
        </p:blipFill>
        <p:spPr>
          <a:xfrm>
            <a:off x="3344" y="10"/>
            <a:ext cx="4646726" cy="3348557"/>
          </a:xfrm>
          <a:prstGeom prst="rect">
            <a:avLst/>
          </a:prstGeom>
        </p:spPr>
      </p:pic>
      <p:sp>
        <p:nvSpPr>
          <p:cNvPr id="3" name="Segnaposto contenuto 2">
            <a:extLst>
              <a:ext uri="{FF2B5EF4-FFF2-40B4-BE49-F238E27FC236}">
                <a16:creationId xmlns:a16="http://schemas.microsoft.com/office/drawing/2014/main" id="{7CC21DD1-671D-45FC-AC49-E3E7F5FEB129}"/>
              </a:ext>
            </a:extLst>
          </p:cNvPr>
          <p:cNvSpPr>
            <a:spLocks noGrp="1"/>
          </p:cNvSpPr>
          <p:nvPr>
            <p:ph idx="1"/>
          </p:nvPr>
        </p:nvSpPr>
        <p:spPr>
          <a:xfrm>
            <a:off x="4970108" y="1895912"/>
            <a:ext cx="6730277" cy="4276288"/>
          </a:xfrm>
        </p:spPr>
        <p:txBody>
          <a:bodyPr>
            <a:normAutofit/>
          </a:bodyPr>
          <a:lstStyle/>
          <a:p>
            <a:pPr marL="0" marR="0" lvl="0" indent="0" defTabSz="914400" rtl="0" eaLnBrk="1" fontAlgn="auto" latinLnBrk="0" hangingPunct="1">
              <a:spcBef>
                <a:spcPts val="0"/>
              </a:spcBef>
              <a:spcAft>
                <a:spcPts val="0"/>
              </a:spcAft>
              <a:buClrTx/>
              <a:buSzTx/>
              <a:buFontTx/>
              <a:buNone/>
              <a:tabLst/>
              <a:defRPr/>
            </a:pPr>
            <a:r>
              <a:rPr kumimoji="0" lang="fr-FR" sz="1300" b="0" i="0" u="none" strike="noStrike" kern="1200" cap="none" spc="0" normalizeH="0" baseline="0" noProof="0" dirty="0">
                <a:ln>
                  <a:noFill/>
                </a:ln>
                <a:effectLst/>
                <a:uLnTx/>
                <a:uFillTx/>
                <a:latin typeface="Georgia Pro Black" panose="02040A02050405020203" pitchFamily="18" charset="0"/>
              </a:rPr>
              <a:t>Sur les armoiries de Fabriano, il y a une image d'un forgeron battant du fer sur l'enclume. Cet artisan avait une boutique sous un pont, dans un grand espace près de la rivière, entre les quartiers de Poggio et </a:t>
            </a:r>
            <a:r>
              <a:rPr kumimoji="0" lang="fr-FR" sz="1300" b="0" i="0" u="none" strike="noStrike" kern="1200" cap="none" spc="0" normalizeH="0" baseline="0" noProof="0" dirty="0" err="1">
                <a:ln>
                  <a:noFill/>
                </a:ln>
                <a:effectLst/>
                <a:uLnTx/>
                <a:uFillTx/>
                <a:latin typeface="Georgia Pro Black" panose="02040A02050405020203" pitchFamily="18" charset="0"/>
              </a:rPr>
              <a:t>Castelvecchio</a:t>
            </a:r>
            <a:r>
              <a:rPr kumimoji="0" lang="fr-FR" sz="1300" b="0" i="0" u="none" strike="noStrike" kern="1200" cap="none" spc="0" normalizeH="0" baseline="0" noProof="0" dirty="0">
                <a:ln>
                  <a:noFill/>
                </a:ln>
                <a:effectLst/>
                <a:uLnTx/>
                <a:uFillTx/>
                <a:latin typeface="Georgia Pro Black" panose="02040A02050405020203" pitchFamily="18" charset="0"/>
              </a:rPr>
              <a:t>.</a:t>
            </a:r>
          </a:p>
          <a:p>
            <a:pPr marL="0" marR="0" lvl="0" indent="0" defTabSz="914400" rtl="0" eaLnBrk="1" fontAlgn="auto" latinLnBrk="0" hangingPunct="1">
              <a:spcBef>
                <a:spcPts val="0"/>
              </a:spcBef>
              <a:spcAft>
                <a:spcPts val="0"/>
              </a:spcAft>
              <a:buClrTx/>
              <a:buSzTx/>
              <a:buFontTx/>
              <a:buNone/>
              <a:tabLst/>
              <a:defRPr/>
            </a:pPr>
            <a:r>
              <a:rPr kumimoji="0" lang="fr-FR" sz="1300" b="0" i="0" u="none" strike="noStrike" kern="1200" cap="none" spc="0" normalizeH="0" baseline="0" noProof="0" dirty="0">
                <a:ln>
                  <a:noFill/>
                </a:ln>
                <a:effectLst/>
                <a:uLnTx/>
                <a:uFillTx/>
                <a:latin typeface="Georgia Pro Black" panose="02040A02050405020203" pitchFamily="18" charset="0"/>
              </a:rPr>
              <a:t>Tout le monde avait besoin de lui. Parmi ses clients, il y avait deux frères qui se détestaient et qui vivaient le plus loin possible l'un de l'autre: l'un à Poggio et l'autre à </a:t>
            </a:r>
            <a:r>
              <a:rPr kumimoji="0" lang="fr-FR" sz="1300" b="0" i="0" u="none" strike="noStrike" kern="1200" cap="none" spc="0" normalizeH="0" baseline="0" noProof="0" dirty="0" err="1">
                <a:ln>
                  <a:noFill/>
                </a:ln>
                <a:effectLst/>
                <a:uLnTx/>
                <a:uFillTx/>
                <a:latin typeface="Georgia Pro Black" panose="02040A02050405020203" pitchFamily="18" charset="0"/>
              </a:rPr>
              <a:t>Castelvecchio</a:t>
            </a:r>
            <a:r>
              <a:rPr kumimoji="0" lang="fr-FR" sz="1300" b="0" i="0" u="none" strike="noStrike" kern="1200" cap="none" spc="0" normalizeH="0" baseline="0" noProof="0" dirty="0">
                <a:ln>
                  <a:noFill/>
                </a:ln>
                <a:effectLst/>
                <a:uLnTx/>
                <a:uFillTx/>
                <a:latin typeface="Georgia Pro Black" panose="02040A02050405020203" pitchFamily="18" charset="0"/>
              </a:rPr>
              <a:t>.</a:t>
            </a:r>
          </a:p>
          <a:p>
            <a:pPr marL="0" marR="0" lvl="0" indent="0" defTabSz="914400" rtl="0" eaLnBrk="1" fontAlgn="auto" latinLnBrk="0" hangingPunct="1">
              <a:spcBef>
                <a:spcPts val="0"/>
              </a:spcBef>
              <a:spcAft>
                <a:spcPts val="0"/>
              </a:spcAft>
              <a:buClrTx/>
              <a:buSzTx/>
              <a:buFontTx/>
              <a:buNone/>
              <a:tabLst/>
              <a:defRPr/>
            </a:pPr>
            <a:r>
              <a:rPr kumimoji="0" lang="fr-FR" sz="1300" b="0" i="0" u="none" strike="noStrike" kern="1200" cap="none" spc="0" normalizeH="0" baseline="0" noProof="0" dirty="0">
                <a:ln>
                  <a:noFill/>
                </a:ln>
                <a:effectLst/>
                <a:uLnTx/>
                <a:uFillTx/>
                <a:latin typeface="Georgia Pro Black" panose="02040A02050405020203" pitchFamily="18" charset="0"/>
              </a:rPr>
              <a:t>Quand ils devaient aller chez le forgeron, ils ne voulaient pas se voir.</a:t>
            </a:r>
          </a:p>
          <a:p>
            <a:pPr marL="0" marR="0" lvl="0" indent="0" defTabSz="914400" rtl="0" eaLnBrk="1" fontAlgn="auto" latinLnBrk="0" hangingPunct="1">
              <a:spcBef>
                <a:spcPts val="0"/>
              </a:spcBef>
              <a:spcAft>
                <a:spcPts val="0"/>
              </a:spcAft>
              <a:buClrTx/>
              <a:buSzTx/>
              <a:buFontTx/>
              <a:buNone/>
              <a:tabLst/>
              <a:defRPr/>
            </a:pPr>
            <a:r>
              <a:rPr kumimoji="0" lang="fr-FR" sz="1300" b="0" i="0" u="none" strike="noStrike" kern="1200" cap="none" spc="0" normalizeH="0" baseline="0" noProof="0" dirty="0">
                <a:ln>
                  <a:noFill/>
                </a:ln>
                <a:effectLst/>
                <a:uLnTx/>
                <a:uFillTx/>
                <a:latin typeface="Georgia Pro Black" panose="02040A02050405020203" pitchFamily="18" charset="0"/>
              </a:rPr>
              <a:t>Un des frères a demandé au forgeron « Qu'est-ce que mon frère dit de moi? ».</a:t>
            </a:r>
          </a:p>
          <a:p>
            <a:pPr marL="0" marR="0" lvl="0" indent="0" defTabSz="914400" rtl="0" eaLnBrk="1" fontAlgn="auto" latinLnBrk="0" hangingPunct="1">
              <a:spcBef>
                <a:spcPts val="0"/>
              </a:spcBef>
              <a:spcAft>
                <a:spcPts val="0"/>
              </a:spcAft>
              <a:buClrTx/>
              <a:buSzTx/>
              <a:buFontTx/>
              <a:buNone/>
              <a:tabLst/>
              <a:defRPr/>
            </a:pPr>
            <a:r>
              <a:rPr kumimoji="0" lang="fr-FR" sz="1300" b="0" i="0" u="none" strike="noStrike" kern="1200" cap="none" spc="0" normalizeH="0" baseline="0" noProof="0" dirty="0">
                <a:ln>
                  <a:noFill/>
                </a:ln>
                <a:effectLst/>
                <a:uLnTx/>
                <a:uFillTx/>
                <a:latin typeface="Georgia Pro Black" panose="02040A02050405020203" pitchFamily="18" charset="0"/>
              </a:rPr>
              <a:t>« Très bien, monsieur! » Répondit le forgeron. Et l'autre frère a demandé « Est-ce que cet imbécile vous a parlé de moi? ».</a:t>
            </a:r>
          </a:p>
          <a:p>
            <a:pPr marL="0" marR="0" lvl="0" indent="0" defTabSz="914400" rtl="0" eaLnBrk="1" fontAlgn="auto" latinLnBrk="0" hangingPunct="1">
              <a:spcBef>
                <a:spcPts val="0"/>
              </a:spcBef>
              <a:spcAft>
                <a:spcPts val="0"/>
              </a:spcAft>
              <a:buClrTx/>
              <a:buSzTx/>
              <a:buFontTx/>
              <a:buNone/>
              <a:tabLst/>
              <a:defRPr/>
            </a:pPr>
            <a:r>
              <a:rPr kumimoji="0" lang="fr-FR" sz="1300" b="0" i="0" u="none" strike="noStrike" kern="1200" cap="none" spc="0" normalizeH="0" baseline="0" noProof="0" dirty="0">
                <a:ln>
                  <a:noFill/>
                </a:ln>
                <a:effectLst/>
                <a:uLnTx/>
                <a:uFillTx/>
                <a:latin typeface="Georgia Pro Black" panose="02040A02050405020203" pitchFamily="18" charset="0"/>
              </a:rPr>
              <a:t>« Oui et très bien! » dit le travailleur.</a:t>
            </a:r>
          </a:p>
          <a:p>
            <a:pPr marL="0" marR="0" lvl="0" indent="0" defTabSz="914400" rtl="0" eaLnBrk="1" fontAlgn="auto" latinLnBrk="0" hangingPunct="1">
              <a:spcBef>
                <a:spcPts val="0"/>
              </a:spcBef>
              <a:spcAft>
                <a:spcPts val="0"/>
              </a:spcAft>
              <a:buClrTx/>
              <a:buSzTx/>
              <a:buFontTx/>
              <a:buNone/>
              <a:tabLst/>
              <a:defRPr/>
            </a:pPr>
            <a:r>
              <a:rPr kumimoji="0" lang="fr-FR" sz="1300" b="0" i="0" u="none" strike="noStrike" kern="1200" cap="none" spc="0" normalizeH="0" baseline="0" noProof="0" dirty="0">
                <a:ln>
                  <a:noFill/>
                </a:ln>
                <a:effectLst/>
                <a:uLnTx/>
                <a:uFillTx/>
                <a:latin typeface="Georgia Pro Black" panose="02040A02050405020203" pitchFamily="18" charset="0"/>
              </a:rPr>
              <a:t>Mais un mauvais jour, les deux frères se sont rencontrés sur le pont et se sont disputés; beaucoup de mauvaises choses se sont dites qui ont fini par se défier en duel devant la rivière.</a:t>
            </a:r>
          </a:p>
          <a:p>
            <a:pPr marL="0" marR="0" lvl="0" indent="0" defTabSz="914400" rtl="0" eaLnBrk="1" fontAlgn="auto" latinLnBrk="0" hangingPunct="1">
              <a:spcBef>
                <a:spcPts val="0"/>
              </a:spcBef>
              <a:spcAft>
                <a:spcPts val="0"/>
              </a:spcAft>
              <a:buClrTx/>
              <a:buSzTx/>
              <a:buFontTx/>
              <a:buNone/>
              <a:tabLst/>
              <a:defRPr/>
            </a:pPr>
            <a:r>
              <a:rPr kumimoji="0" lang="fr-FR" sz="1300" b="0" i="0" u="none" strike="noStrike" kern="1200" cap="none" spc="0" normalizeH="0" baseline="0" noProof="0" dirty="0">
                <a:ln>
                  <a:noFill/>
                </a:ln>
                <a:effectLst/>
                <a:uLnTx/>
                <a:uFillTx/>
                <a:latin typeface="Georgia Pro Black" panose="02040A02050405020203" pitchFamily="18" charset="0"/>
              </a:rPr>
              <a:t>De loin, les gens regardaient. Invoqué par le bruit de la foule et des armes, le forgeron est intervenu "Que faites-vous, messieurs?" il a crié et a ensuite dit « Vous êtes frères! ». « Pourquoi nous voulons nous tuer? » dit l'un d'eux. « Pourquoi continuons-nous à nous détester? », A ajouté l'autre.</a:t>
            </a:r>
          </a:p>
          <a:p>
            <a:pPr marL="0" marR="0" lvl="0" indent="0" defTabSz="914400" rtl="0" eaLnBrk="1" fontAlgn="auto" latinLnBrk="0" hangingPunct="1">
              <a:spcBef>
                <a:spcPts val="0"/>
              </a:spcBef>
              <a:spcAft>
                <a:spcPts val="0"/>
              </a:spcAft>
              <a:buClrTx/>
              <a:buSzTx/>
              <a:buFontTx/>
              <a:buNone/>
              <a:tabLst/>
              <a:defRPr/>
            </a:pPr>
            <a:r>
              <a:rPr kumimoji="0" lang="fr-FR" sz="1300" b="0" i="0" u="none" strike="noStrike" kern="1200" cap="none" spc="0" normalizeH="0" baseline="0" noProof="0" dirty="0">
                <a:ln>
                  <a:noFill/>
                </a:ln>
                <a:effectLst/>
                <a:uLnTx/>
                <a:uFillTx/>
                <a:latin typeface="Georgia Pro Black" panose="02040A02050405020203" pitchFamily="18" charset="0"/>
              </a:rPr>
              <a:t>Et surprenant cette situation étrange, les deux ont laissé tomber leurs armes et se sont embrassés.</a:t>
            </a:r>
          </a:p>
          <a:p>
            <a:pPr marL="0" marR="0" lvl="0" indent="0" defTabSz="914400" rtl="0" eaLnBrk="1" fontAlgn="auto" latinLnBrk="0" hangingPunct="1">
              <a:spcBef>
                <a:spcPts val="0"/>
              </a:spcBef>
              <a:spcAft>
                <a:spcPts val="0"/>
              </a:spcAft>
              <a:buClrTx/>
              <a:buSzTx/>
              <a:buFontTx/>
              <a:buNone/>
              <a:tabLst/>
              <a:defRPr/>
            </a:pPr>
            <a:r>
              <a:rPr kumimoji="0" lang="fr-FR" sz="1300" b="0" i="0" u="none" strike="noStrike" kern="1200" cap="none" spc="0" normalizeH="0" baseline="0" noProof="0" dirty="0">
                <a:ln>
                  <a:noFill/>
                </a:ln>
                <a:effectLst/>
                <a:uLnTx/>
                <a:uFillTx/>
                <a:latin typeface="Georgia Pro Black" panose="02040A02050405020203" pitchFamily="18" charset="0"/>
              </a:rPr>
              <a:t>En souvenir de cet événement, les habitants de Fabriano ont choisi la figure du forgeron pour représenter les armoiries de leur ville, qui existe encore aujourd’hui</a:t>
            </a:r>
            <a:endParaRPr kumimoji="0" lang="it-IT" sz="1300" b="0" i="0" u="none" strike="noStrike" kern="1200" cap="none" spc="0" normalizeH="0" baseline="0" noProof="0" dirty="0">
              <a:ln>
                <a:noFill/>
              </a:ln>
              <a:effectLst/>
              <a:uLnTx/>
              <a:uFillTx/>
              <a:latin typeface="Georgia Pro Black" panose="02040A02050405020203" pitchFamily="18" charset="0"/>
            </a:endParaRPr>
          </a:p>
          <a:p>
            <a:endParaRPr lang="it-CH" sz="1300" dirty="0"/>
          </a:p>
        </p:txBody>
      </p:sp>
      <p:grpSp>
        <p:nvGrpSpPr>
          <p:cNvPr id="42" name="Group 41">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3" name="Oval 42">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4" name="Oval 43">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Audio registrato">
            <a:hlinkClick r:id="" action="ppaction://media"/>
            <a:extLst>
              <a:ext uri="{FF2B5EF4-FFF2-40B4-BE49-F238E27FC236}">
                <a16:creationId xmlns:a16="http://schemas.microsoft.com/office/drawing/2014/main" id="{F5D38832-0E74-4D39-9BC8-3B42F09DB0B3}"/>
              </a:ext>
            </a:extLst>
          </p:cNvPr>
          <p:cNvPicPr>
            <a:picLocks noChangeAspect="1"/>
          </p:cNvPicPr>
          <p:nvPr>
            <a:audioFile r:link="rId1"/>
            <p:extLst>
              <p:ext uri="{DAA4B4D4-6D71-4841-9C94-3DE7FCFB9230}">
                <p14:media xmlns:p14="http://schemas.microsoft.com/office/powerpoint/2010/main" r:embed="rId2">
                  <p14:trim st="4318"/>
                </p14:media>
              </p:ext>
            </p:extLst>
          </p:nvPr>
        </p:nvPicPr>
        <p:blipFill>
          <a:blip r:embed="rId9"/>
          <a:stretch>
            <a:fillRect/>
          </a:stretch>
        </p:blipFill>
        <p:spPr>
          <a:xfrm>
            <a:off x="7225718" y="338356"/>
            <a:ext cx="609600" cy="609600"/>
          </a:xfrm>
          <a:prstGeom prst="rect">
            <a:avLst/>
          </a:prstGeom>
        </p:spPr>
      </p:pic>
    </p:spTree>
    <p:extLst>
      <p:ext uri="{BB962C8B-B14F-4D97-AF65-F5344CB8AC3E}">
        <p14:creationId xmlns:p14="http://schemas.microsoft.com/office/powerpoint/2010/main" val="62421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F86DFED-41C5-4E0B-8034-5D15CC79FFAE}"/>
              </a:ext>
            </a:extLst>
          </p:cNvPr>
          <p:cNvSpPr>
            <a:spLocks noGrp="1"/>
          </p:cNvSpPr>
          <p:nvPr>
            <p:ph type="title"/>
          </p:nvPr>
        </p:nvSpPr>
        <p:spPr>
          <a:xfrm>
            <a:off x="7883612" y="484632"/>
            <a:ext cx="3816774" cy="1609344"/>
          </a:xfrm>
          <a:ln>
            <a:noFill/>
          </a:ln>
        </p:spPr>
        <p:txBody>
          <a:bodyPr>
            <a:normAutofit/>
          </a:bodyPr>
          <a:lstStyle/>
          <a:p>
            <a:pPr algn="ctr"/>
            <a:r>
              <a:rPr lang="fr-FR" sz="2200" dirty="0">
                <a:latin typeface="Georgia Pro Black" panose="02040A02050405020203" pitchFamily="18" charset="0"/>
              </a:rPr>
              <a:t>L'arc des sorcières dans le centre historique de Bari.</a:t>
            </a:r>
            <a:br>
              <a:rPr lang="fr-FR" sz="2200" dirty="0">
                <a:latin typeface="Georgia Pro Black" panose="02040A02050405020203" pitchFamily="18" charset="0"/>
              </a:rPr>
            </a:br>
            <a:endParaRPr lang="it-CH" sz="2200" dirty="0">
              <a:latin typeface="Georgia Pro Black" panose="02040A02050405020203" pitchFamily="18" charset="0"/>
            </a:endParaRPr>
          </a:p>
        </p:txBody>
      </p:sp>
      <p:pic>
        <p:nvPicPr>
          <p:cNvPr id="4" name="Immagine 3" descr="Immagine che contiene testo, vecchio, arco, pietra&#10;&#10;Descrizione generata automaticamente">
            <a:extLst>
              <a:ext uri="{FF2B5EF4-FFF2-40B4-BE49-F238E27FC236}">
                <a16:creationId xmlns:a16="http://schemas.microsoft.com/office/drawing/2014/main" id="{74AA5630-B415-4AD7-9A59-01C29377253D}"/>
              </a:ext>
            </a:extLst>
          </p:cNvPr>
          <p:cNvPicPr>
            <a:picLocks noChangeAspect="1"/>
          </p:cNvPicPr>
          <p:nvPr/>
        </p:nvPicPr>
        <p:blipFill rotWithShape="1">
          <a:blip r:embed="rId6"/>
          <a:srcRect l="13225" r="14400"/>
          <a:stretch/>
        </p:blipFill>
        <p:spPr>
          <a:xfrm>
            <a:off x="3343" y="10"/>
            <a:ext cx="7548923" cy="6857990"/>
          </a:xfrm>
          <a:prstGeom prst="rect">
            <a:avLst/>
          </a:prstGeom>
        </p:spPr>
      </p:pic>
      <p:sp>
        <p:nvSpPr>
          <p:cNvPr id="3" name="Segnaposto contenuto 2">
            <a:extLst>
              <a:ext uri="{FF2B5EF4-FFF2-40B4-BE49-F238E27FC236}">
                <a16:creationId xmlns:a16="http://schemas.microsoft.com/office/drawing/2014/main" id="{6AF25256-76F6-4B88-ABDA-F552DFFEC7DB}"/>
              </a:ext>
            </a:extLst>
          </p:cNvPr>
          <p:cNvSpPr>
            <a:spLocks noGrp="1"/>
          </p:cNvSpPr>
          <p:nvPr>
            <p:ph idx="1"/>
          </p:nvPr>
        </p:nvSpPr>
        <p:spPr>
          <a:xfrm>
            <a:off x="7883611" y="2121408"/>
            <a:ext cx="3816774" cy="4050792"/>
          </a:xfrm>
        </p:spPr>
        <p:txBody>
          <a:bodyPr>
            <a:normAutofit/>
          </a:bodyPr>
          <a:lstStyle/>
          <a:p>
            <a:pPr marL="0" indent="0" fontAlgn="base">
              <a:buNone/>
            </a:pPr>
            <a:endParaRPr lang="it-IT" sz="1600" dirty="0"/>
          </a:p>
          <a:p>
            <a:r>
              <a:rPr lang="fr-FR" sz="1600" dirty="0">
                <a:latin typeface="Georgia Pro Black" panose="02040A02050405020203" pitchFamily="18" charset="0"/>
              </a:rPr>
              <a:t>Le vieux Bari, compte près de 50 arches qui relient les maisons de l'ancien village. Parmi ceux-ci, il y en a un qui cache un passé fait de magie noire, de mauvais rituels et du sabbat. Il est situé à Corte </a:t>
            </a:r>
            <a:r>
              <a:rPr lang="fr-FR" sz="1600" dirty="0" err="1">
                <a:latin typeface="Georgia Pro Black" panose="02040A02050405020203" pitchFamily="18" charset="0"/>
              </a:rPr>
              <a:t>Cavallerizza</a:t>
            </a:r>
            <a:r>
              <a:rPr lang="fr-FR" sz="1600" dirty="0">
                <a:latin typeface="Georgia Pro Black" panose="02040A02050405020203" pitchFamily="18" charset="0"/>
              </a:rPr>
              <a:t>, une ruelle étroite qui relie la cathédrale au château Svevo de Bari. Il prend le nom d'Arc des sorcières et on dit qu'ici les sorcières de Bari se sont rassemblées pour pratiquer leurs rites occultes.</a:t>
            </a:r>
          </a:p>
          <a:p>
            <a:endParaRPr lang="it-CH" sz="1600" dirty="0"/>
          </a:p>
        </p:txBody>
      </p:sp>
      <p:grpSp>
        <p:nvGrpSpPr>
          <p:cNvPr id="38" name="Group 37">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9" name="Oval 38">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Audio registrato">
            <a:hlinkClick r:id="" action="ppaction://media"/>
            <a:extLst>
              <a:ext uri="{FF2B5EF4-FFF2-40B4-BE49-F238E27FC236}">
                <a16:creationId xmlns:a16="http://schemas.microsoft.com/office/drawing/2014/main" id="{4AEE5000-EA8F-410E-B262-DDBAC45C8D44}"/>
              </a:ext>
            </a:extLst>
          </p:cNvPr>
          <p:cNvPicPr>
            <a:picLocks noChangeAspect="1"/>
          </p:cNvPicPr>
          <p:nvPr>
            <a:audioFile r:link="rId1"/>
            <p:extLst>
              <p:ext uri="{DAA4B4D4-6D71-4841-9C94-3DE7FCFB9230}">
                <p14:media xmlns:p14="http://schemas.microsoft.com/office/powerpoint/2010/main" r:embed="rId2">
                  <p14:trim end="851.8955999999999"/>
                </p14:media>
              </p:ext>
            </p:extLst>
          </p:nvPr>
        </p:nvPicPr>
        <p:blipFill>
          <a:blip r:embed="rId8"/>
          <a:stretch>
            <a:fillRect/>
          </a:stretch>
        </p:blipFill>
        <p:spPr>
          <a:xfrm>
            <a:off x="9356521" y="1698072"/>
            <a:ext cx="609600" cy="609600"/>
          </a:xfrm>
          <a:prstGeom prst="rect">
            <a:avLst/>
          </a:prstGeom>
        </p:spPr>
      </p:pic>
    </p:spTree>
    <p:extLst>
      <p:ext uri="{BB962C8B-B14F-4D97-AF65-F5344CB8AC3E}">
        <p14:creationId xmlns:p14="http://schemas.microsoft.com/office/powerpoint/2010/main" val="404231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23F184F-C381-4F4B-B572-36E9A4782805}"/>
              </a:ext>
            </a:extLst>
          </p:cNvPr>
          <p:cNvPicPr>
            <a:picLocks noChangeAspect="1"/>
          </p:cNvPicPr>
          <p:nvPr/>
        </p:nvPicPr>
        <p:blipFill rotWithShape="1">
          <a:blip r:embed="rId4"/>
          <a:srcRect t="35094" r="3" b="9911"/>
          <a:stretch/>
        </p:blipFill>
        <p:spPr>
          <a:xfrm>
            <a:off x="3344" y="3402895"/>
            <a:ext cx="4617532" cy="3455104"/>
          </a:xfrm>
          <a:prstGeom prst="rect">
            <a:avLst/>
          </a:prstGeom>
        </p:spPr>
      </p:pic>
      <p:sp>
        <p:nvSpPr>
          <p:cNvPr id="18" name="Rectangle 17">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FE4F868-FA54-412C-87E5-9D7EE71BDA54}"/>
              </a:ext>
            </a:extLst>
          </p:cNvPr>
          <p:cNvSpPr>
            <a:spLocks noGrp="1"/>
          </p:cNvSpPr>
          <p:nvPr>
            <p:ph type="title"/>
          </p:nvPr>
        </p:nvSpPr>
        <p:spPr>
          <a:xfrm>
            <a:off x="4970109" y="484632"/>
            <a:ext cx="6730277" cy="1609344"/>
          </a:xfrm>
          <a:ln>
            <a:noFill/>
          </a:ln>
        </p:spPr>
        <p:txBody>
          <a:bodyPr>
            <a:normAutofit/>
          </a:bodyPr>
          <a:lstStyle/>
          <a:p>
            <a:pPr algn="ctr"/>
            <a:r>
              <a:rPr lang="it-CH" sz="4800" dirty="0"/>
              <a:t>La legende de la </a:t>
            </a:r>
            <a:r>
              <a:rPr lang="it-CH" sz="4800" dirty="0" err="1"/>
              <a:t>sorcière</a:t>
            </a:r>
            <a:r>
              <a:rPr lang="it-CH" sz="4800" dirty="0"/>
              <a:t> de BENEVENTO</a:t>
            </a:r>
          </a:p>
        </p:txBody>
      </p:sp>
      <p:pic>
        <p:nvPicPr>
          <p:cNvPr id="4" name="Immagine 3">
            <a:extLst>
              <a:ext uri="{FF2B5EF4-FFF2-40B4-BE49-F238E27FC236}">
                <a16:creationId xmlns:a16="http://schemas.microsoft.com/office/drawing/2014/main" id="{891C9C04-7875-44B7-93C8-77F9E0950646}"/>
              </a:ext>
            </a:extLst>
          </p:cNvPr>
          <p:cNvPicPr>
            <a:picLocks noChangeAspect="1"/>
          </p:cNvPicPr>
          <p:nvPr/>
        </p:nvPicPr>
        <p:blipFill rotWithShape="1">
          <a:blip r:embed="rId7"/>
          <a:srcRect l="11894" r="18611" b="1"/>
          <a:stretch/>
        </p:blipFill>
        <p:spPr>
          <a:xfrm>
            <a:off x="0" y="80442"/>
            <a:ext cx="4650070" cy="3348557"/>
          </a:xfrm>
          <a:prstGeom prst="rect">
            <a:avLst/>
          </a:prstGeom>
        </p:spPr>
      </p:pic>
      <p:sp>
        <p:nvSpPr>
          <p:cNvPr id="3" name="Segnaposto contenuto 2">
            <a:extLst>
              <a:ext uri="{FF2B5EF4-FFF2-40B4-BE49-F238E27FC236}">
                <a16:creationId xmlns:a16="http://schemas.microsoft.com/office/drawing/2014/main" id="{D91D17BF-87FF-4F88-87ED-53F35A76B087}"/>
              </a:ext>
            </a:extLst>
          </p:cNvPr>
          <p:cNvSpPr>
            <a:spLocks noGrp="1"/>
          </p:cNvSpPr>
          <p:nvPr>
            <p:ph idx="1"/>
          </p:nvPr>
        </p:nvSpPr>
        <p:spPr>
          <a:xfrm>
            <a:off x="5099455" y="2093976"/>
            <a:ext cx="6730276" cy="4050792"/>
          </a:xfrm>
        </p:spPr>
        <p:txBody>
          <a:bodyPr>
            <a:normAutofit lnSpcReduction="10000"/>
          </a:bodyPr>
          <a:lstStyle/>
          <a:p>
            <a:pPr marL="0" marR="0" lvl="0" indent="0" defTabSz="914400" rtl="0" eaLnBrk="1" fontAlgn="auto" latinLnBrk="0" hangingPunct="1">
              <a:spcBef>
                <a:spcPts val="1200"/>
              </a:spcBef>
              <a:spcAft>
                <a:spcPts val="0"/>
              </a:spcAft>
              <a:buClr>
                <a:srgbClr val="4A66AC">
                  <a:lumMod val="75000"/>
                </a:srgbClr>
              </a:buClr>
              <a:buSzPct val="85000"/>
              <a:buFont typeface="Wingdings" pitchFamily="2" charset="2"/>
              <a:buNone/>
              <a:tabLst/>
              <a:defRPr/>
            </a:pPr>
            <a:r>
              <a:rPr kumimoji="0" lang="it-CH" sz="1600" b="0" i="0" u="none" strike="noStrike" kern="1200" cap="none" spc="0" normalizeH="0" baseline="0" noProof="0" dirty="0">
                <a:ln>
                  <a:noFill/>
                </a:ln>
                <a:effectLst/>
                <a:uLnTx/>
                <a:uFillTx/>
                <a:latin typeface="Georgia Pro Black" panose="02040A02050405020203" pitchFamily="18" charset="0"/>
              </a:rPr>
              <a:t>Selon </a:t>
            </a:r>
            <a:r>
              <a:rPr kumimoji="0" lang="it-CH" sz="1600" b="0" i="0" u="none" strike="noStrike" kern="1200" cap="none" spc="0" normalizeH="0" baseline="0" noProof="0" dirty="0" err="1">
                <a:ln>
                  <a:noFill/>
                </a:ln>
                <a:effectLst/>
                <a:uLnTx/>
                <a:uFillTx/>
                <a:latin typeface="Georgia Pro Black" panose="02040A02050405020203" pitchFamily="18" charset="0"/>
              </a:rPr>
              <a:t>les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légendes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les</a:t>
            </a:r>
            <a:r>
              <a:rPr kumimoji="0" lang="it-CH" sz="1600" b="0" i="0" u="none" strike="noStrike" kern="1200" cap="none" spc="0" normalizeH="0" baseline="0" noProof="0" dirty="0">
                <a:ln>
                  <a:noFill/>
                </a:ln>
                <a:effectLst/>
                <a:uLnTx/>
                <a:uFillTx/>
                <a:latin typeface="Georgia Pro Black" panose="02040A02050405020203" pitchFamily="18" charset="0"/>
              </a:rPr>
              <a:t> plus </a:t>
            </a:r>
            <a:r>
              <a:rPr kumimoji="0" lang="it-CH" sz="1600" b="0" i="0" u="none" strike="noStrike" kern="1200" cap="none" spc="0" normalizeH="0" baseline="0" noProof="0" dirty="0" err="1">
                <a:ln>
                  <a:noFill/>
                </a:ln>
                <a:effectLst/>
                <a:uLnTx/>
                <a:uFillTx/>
                <a:latin typeface="Georgia Pro Black" panose="02040A02050405020203" pitchFamily="18" charset="0"/>
              </a:rPr>
              <a:t>anciennes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les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sorcières</a:t>
            </a:r>
            <a:r>
              <a:rPr kumimoji="0" lang="it-CH" sz="1600" b="0" i="0" u="none" strike="noStrike" kern="1200" cap="none" spc="0" normalizeH="0" baseline="0" noProof="0" dirty="0">
                <a:ln>
                  <a:noFill/>
                </a:ln>
                <a:effectLst/>
                <a:uLnTx/>
                <a:uFillTx/>
                <a:latin typeface="Georgia Pro Black" panose="02040A02050405020203" pitchFamily="18" charset="0"/>
              </a:rPr>
              <a:t> de Benevento se </a:t>
            </a:r>
            <a:r>
              <a:rPr kumimoji="0" lang="it-CH" sz="1600" b="0" i="0" u="none" strike="noStrike" kern="1200" cap="none" spc="0" normalizeH="0" baseline="0" noProof="0" dirty="0" err="1">
                <a:ln>
                  <a:noFill/>
                </a:ln>
                <a:effectLst/>
                <a:uLnTx/>
                <a:uFillTx/>
                <a:latin typeface="Georgia Pro Black" panose="02040A02050405020203" pitchFamily="18" charset="0"/>
              </a:rPr>
              <a:t>rassemblaient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sous</a:t>
            </a:r>
            <a:r>
              <a:rPr kumimoji="0" lang="it-CH" sz="1600" b="0" i="0" u="none" strike="noStrike" kern="1200" cap="none" spc="0" normalizeH="0" baseline="0" noProof="0" dirty="0">
                <a:ln>
                  <a:noFill/>
                </a:ln>
                <a:effectLst/>
                <a:uLnTx/>
                <a:uFillTx/>
                <a:latin typeface="Georgia Pro Black" panose="02040A02050405020203" pitchFamily="18" charset="0"/>
              </a:rPr>
              <a:t> un immense </a:t>
            </a:r>
            <a:r>
              <a:rPr kumimoji="0" lang="it-CH" sz="1600" b="0" i="0" u="none" strike="noStrike" kern="1200" cap="none" spc="0" normalizeH="0" baseline="0" noProof="0" dirty="0" err="1">
                <a:ln>
                  <a:noFill/>
                </a:ln>
                <a:effectLst/>
                <a:uLnTx/>
                <a:uFillTx/>
                <a:latin typeface="Georgia Pro Black" panose="02040A02050405020203" pitchFamily="18" charset="0"/>
              </a:rPr>
              <a:t>noyer</a:t>
            </a:r>
            <a:r>
              <a:rPr kumimoji="0" lang="it-CH" sz="1600" b="0" i="0" u="none" strike="noStrike" kern="1200" cap="none" spc="0" normalizeH="0" baseline="0" noProof="0" dirty="0">
                <a:ln>
                  <a:noFill/>
                </a:ln>
                <a:effectLst/>
                <a:uLnTx/>
                <a:uFillTx/>
                <a:latin typeface="Georgia Pro Black" panose="02040A02050405020203" pitchFamily="18" charset="0"/>
              </a:rPr>
              <a:t> le long des </a:t>
            </a:r>
            <a:r>
              <a:rPr kumimoji="0" lang="it-CH" sz="1600" b="0" i="0" u="none" strike="noStrike" kern="1200" cap="none" spc="0" normalizeH="0" baseline="0" noProof="0" dirty="0" err="1">
                <a:ln>
                  <a:noFill/>
                </a:ln>
                <a:effectLst/>
                <a:uLnTx/>
                <a:uFillTx/>
                <a:latin typeface="Georgia Pro Black" panose="02040A02050405020203" pitchFamily="18" charset="0"/>
              </a:rPr>
              <a:t>rives</a:t>
            </a:r>
            <a:r>
              <a:rPr kumimoji="0" lang="it-CH" sz="1600" b="0" i="0" u="none" strike="noStrike" kern="1200" cap="none" spc="0" normalizeH="0" baseline="0" noProof="0" dirty="0">
                <a:ln>
                  <a:noFill/>
                </a:ln>
                <a:effectLst/>
                <a:uLnTx/>
                <a:uFillTx/>
                <a:latin typeface="Georgia Pro Black" panose="02040A02050405020203" pitchFamily="18" charset="0"/>
              </a:rPr>
              <a:t> de la </a:t>
            </a:r>
            <a:r>
              <a:rPr kumimoji="0" lang="it-CH" sz="1600" b="0" i="0" u="none" strike="noStrike" kern="1200" cap="none" spc="0" normalizeH="0" baseline="0" noProof="0" dirty="0" err="1">
                <a:ln>
                  <a:noFill/>
                </a:ln>
                <a:effectLst/>
                <a:uLnTx/>
                <a:uFillTx/>
                <a:latin typeface="Georgia Pro Black" panose="02040A02050405020203" pitchFamily="18" charset="0"/>
              </a:rPr>
              <a:t>rivière</a:t>
            </a:r>
            <a:r>
              <a:rPr kumimoji="0" lang="it-CH" sz="1600" b="0" i="0" u="none" strike="noStrike" kern="1200" cap="none" spc="0" normalizeH="0" baseline="0" noProof="0" dirty="0">
                <a:ln>
                  <a:noFill/>
                </a:ln>
                <a:effectLst/>
                <a:uLnTx/>
                <a:uFillTx/>
                <a:latin typeface="Georgia Pro Black" panose="02040A02050405020203" pitchFamily="18" charset="0"/>
              </a:rPr>
              <a:t> Sabato; </a:t>
            </a:r>
            <a:r>
              <a:rPr kumimoji="0" lang="it-CH" sz="1600" b="0" i="0" u="none" strike="noStrike" kern="1200" cap="none" spc="0" normalizeH="0" baseline="0" noProof="0" dirty="0" err="1">
                <a:ln>
                  <a:noFill/>
                </a:ln>
                <a:effectLst/>
                <a:uLnTx/>
                <a:uFillTx/>
                <a:latin typeface="Georgia Pro Black" panose="02040A02050405020203" pitchFamily="18" charset="0"/>
              </a:rPr>
              <a:t>ils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tenaient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leurs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sabbats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au</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cours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desquels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ils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adoraient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les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diable</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sous</a:t>
            </a:r>
            <a:r>
              <a:rPr kumimoji="0" lang="it-CH" sz="1600" b="0" i="0" u="none" strike="noStrike" kern="1200" cap="none" spc="0" normalizeH="0" baseline="0" noProof="0" dirty="0">
                <a:ln>
                  <a:noFill/>
                </a:ln>
                <a:effectLst/>
                <a:uLnTx/>
                <a:uFillTx/>
                <a:latin typeface="Georgia Pro Black" panose="02040A02050405020203" pitchFamily="18" charset="0"/>
              </a:rPr>
              <a:t> la forme d’un </a:t>
            </a:r>
            <a:r>
              <a:rPr kumimoji="0" lang="it-CH" sz="1600" b="0" i="0" u="none" strike="noStrike" kern="1200" cap="none" spc="0" normalizeH="0" baseline="0" noProof="0" dirty="0" err="1">
                <a:ln>
                  <a:noFill/>
                </a:ln>
                <a:effectLst/>
                <a:uLnTx/>
                <a:uFillTx/>
                <a:latin typeface="Georgia Pro Black" panose="02040A02050405020203" pitchFamily="18" charset="0"/>
              </a:rPr>
              <a:t>chien</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ou</a:t>
            </a:r>
            <a:r>
              <a:rPr kumimoji="0" lang="it-CH" sz="1600" b="0" i="0" u="none" strike="noStrike" kern="1200" cap="none" spc="0" normalizeH="0" baseline="0" noProof="0" dirty="0">
                <a:ln>
                  <a:noFill/>
                </a:ln>
                <a:effectLst/>
                <a:uLnTx/>
                <a:uFillTx/>
                <a:latin typeface="Georgia Pro Black" panose="02040A02050405020203" pitchFamily="18" charset="0"/>
              </a:rPr>
              <a:t> d’une </a:t>
            </a:r>
            <a:r>
              <a:rPr kumimoji="0" lang="it-CH" sz="1600" b="0" i="0" u="none" strike="noStrike" kern="1200" cap="none" spc="0" normalizeH="0" baseline="0" noProof="0" dirty="0" err="1">
                <a:ln>
                  <a:noFill/>
                </a:ln>
                <a:effectLst/>
                <a:uLnTx/>
                <a:uFillTx/>
                <a:latin typeface="Georgia Pro Black" panose="02040A02050405020203" pitchFamily="18" charset="0"/>
              </a:rPr>
              <a:t>chèvre.Le</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janara</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sortait</a:t>
            </a:r>
            <a:r>
              <a:rPr kumimoji="0" lang="it-CH" sz="1600" b="0" i="0" u="none" strike="noStrike" kern="1200" cap="none" spc="0" normalizeH="0" baseline="0" noProof="0" dirty="0">
                <a:ln>
                  <a:noFill/>
                </a:ln>
                <a:effectLst/>
                <a:uLnTx/>
                <a:uFillTx/>
                <a:latin typeface="Georgia Pro Black" panose="02040A02050405020203" pitchFamily="18" charset="0"/>
              </a:rPr>
              <a:t> la </a:t>
            </a:r>
            <a:r>
              <a:rPr kumimoji="0" lang="it-CH" sz="1600" b="0" i="0" u="none" strike="noStrike" kern="1200" cap="none" spc="0" normalizeH="0" baseline="0" noProof="0" dirty="0" err="1">
                <a:ln>
                  <a:noFill/>
                </a:ln>
                <a:effectLst/>
                <a:uLnTx/>
                <a:uFillTx/>
                <a:latin typeface="Georgia Pro Black" panose="02040A02050405020203" pitchFamily="18" charset="0"/>
              </a:rPr>
              <a:t>nuit</a:t>
            </a:r>
            <a:r>
              <a:rPr kumimoji="0" lang="it-CH" sz="1600" b="0" i="0" u="none" strike="noStrike" kern="1200" cap="none" spc="0" normalizeH="0" baseline="0" noProof="0" dirty="0">
                <a:ln>
                  <a:noFill/>
                </a:ln>
                <a:effectLst/>
                <a:uLnTx/>
                <a:uFillTx/>
                <a:latin typeface="Georgia Pro Black" panose="02040A02050405020203" pitchFamily="18" charset="0"/>
              </a:rPr>
              <a:t> et se </a:t>
            </a:r>
            <a:r>
              <a:rPr kumimoji="0" lang="it-CH" sz="1600" b="0" i="0" u="none" strike="noStrike" kern="1200" cap="none" spc="0" normalizeH="0" baseline="0" noProof="0" dirty="0" err="1">
                <a:ln>
                  <a:noFill/>
                </a:ln>
                <a:effectLst/>
                <a:uLnTx/>
                <a:uFillTx/>
                <a:latin typeface="Georgia Pro Black" panose="02040A02050405020203" pitchFamily="18" charset="0"/>
              </a:rPr>
              <a:t>faufilat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dans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les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écuries</a:t>
            </a:r>
            <a:r>
              <a:rPr kumimoji="0" lang="it-CH" sz="1600" b="0" i="0" u="none" strike="noStrike" kern="1200" cap="none" spc="0" normalizeH="0" baseline="0" noProof="0" dirty="0">
                <a:ln>
                  <a:noFill/>
                </a:ln>
                <a:effectLst/>
                <a:uLnTx/>
                <a:uFillTx/>
                <a:latin typeface="Georgia Pro Black" panose="02040A02050405020203" pitchFamily="18" charset="0"/>
              </a:rPr>
              <a:t> pour </a:t>
            </a:r>
            <a:r>
              <a:rPr kumimoji="0" lang="it-CH" sz="1600" b="0" i="0" u="none" strike="noStrike" kern="1200" cap="none" spc="0" normalizeH="0" baseline="0" noProof="0" dirty="0" err="1">
                <a:ln>
                  <a:noFill/>
                </a:ln>
                <a:effectLst/>
                <a:uLnTx/>
                <a:uFillTx/>
                <a:latin typeface="Georgia Pro Black" panose="02040A02050405020203" pitchFamily="18" charset="0"/>
              </a:rPr>
              <a:t>trouver</a:t>
            </a:r>
            <a:r>
              <a:rPr kumimoji="0" lang="it-CH" sz="1600" b="0" i="0" u="none" strike="noStrike" kern="1200" cap="none" spc="0" normalizeH="0" baseline="0" noProof="0" dirty="0">
                <a:ln>
                  <a:noFill/>
                </a:ln>
                <a:effectLst/>
                <a:uLnTx/>
                <a:uFillTx/>
                <a:latin typeface="Georgia Pro Black" panose="02040A02050405020203" pitchFamily="18" charset="0"/>
              </a:rPr>
              <a:t> une </a:t>
            </a:r>
            <a:r>
              <a:rPr kumimoji="0" lang="it-CH" sz="1600" b="0" i="0" u="none" strike="noStrike" kern="1200" cap="none" spc="0" normalizeH="0" baseline="0" noProof="0" dirty="0" err="1">
                <a:ln>
                  <a:noFill/>
                </a:ln>
                <a:effectLst/>
                <a:uLnTx/>
                <a:uFillTx/>
                <a:latin typeface="Georgia Pro Black" panose="02040A02050405020203" pitchFamily="18" charset="0"/>
              </a:rPr>
              <a:t>jument</a:t>
            </a:r>
            <a:r>
              <a:rPr kumimoji="0" lang="it-CH" sz="1600" b="0" i="0" u="none" strike="noStrike" kern="1200" cap="none" spc="0" normalizeH="0" baseline="0" noProof="0" dirty="0">
                <a:ln>
                  <a:noFill/>
                </a:ln>
                <a:effectLst/>
                <a:uLnTx/>
                <a:uFillTx/>
                <a:latin typeface="Georgia Pro Black" panose="02040A02050405020203" pitchFamily="18" charset="0"/>
              </a:rPr>
              <a:t> et la </a:t>
            </a:r>
            <a:r>
              <a:rPr kumimoji="0" lang="it-CH" sz="1600" b="0" i="0" u="none" strike="noStrike" kern="1200" cap="none" spc="0" normalizeH="0" baseline="0" noProof="0" dirty="0" err="1">
                <a:ln>
                  <a:noFill/>
                </a:ln>
                <a:effectLst/>
                <a:uLnTx/>
                <a:uFillTx/>
                <a:latin typeface="Georgia Pro Black" panose="02040A02050405020203" pitchFamily="18" charset="0"/>
              </a:rPr>
              <a:t>monter</a:t>
            </a:r>
            <a:r>
              <a:rPr kumimoji="0" lang="it-CH" sz="1600" b="0" i="0" u="none" strike="noStrike" kern="1200" cap="none" spc="0" normalizeH="0" baseline="0" noProof="0" dirty="0">
                <a:ln>
                  <a:noFill/>
                </a:ln>
                <a:effectLst/>
                <a:uLnTx/>
                <a:uFillTx/>
                <a:latin typeface="Georgia Pro Black" panose="02040A02050405020203" pitchFamily="18" charset="0"/>
              </a:rPr>
              <a:t> tout la </a:t>
            </a:r>
            <a:r>
              <a:rPr kumimoji="0" lang="it-CH" sz="1600" b="0" i="0" u="none" strike="noStrike" kern="1200" cap="none" spc="0" normalizeH="0" baseline="0" noProof="0" dirty="0" err="1">
                <a:ln>
                  <a:noFill/>
                </a:ln>
                <a:effectLst/>
                <a:uLnTx/>
                <a:uFillTx/>
                <a:latin typeface="Georgia Pro Black" panose="02040A02050405020203" pitchFamily="18" charset="0"/>
              </a:rPr>
              <a:t>nuit</a:t>
            </a:r>
            <a:r>
              <a:rPr kumimoji="0" lang="it-CH" sz="1600" b="0" i="0" u="none" strike="noStrike" kern="1200" cap="none" spc="0" normalizeH="0" baseline="0" noProof="0" dirty="0">
                <a:ln>
                  <a:noFill/>
                </a:ln>
                <a:effectLst/>
                <a:uLnTx/>
                <a:uFillTx/>
                <a:latin typeface="Georgia Pro Black" panose="02040A02050405020203" pitchFamily="18" charset="0"/>
              </a:rPr>
              <a:t>. </a:t>
            </a:r>
          </a:p>
          <a:p>
            <a:pPr marL="0" marR="0" lvl="0" indent="0" defTabSz="914400" rtl="0" eaLnBrk="1" fontAlgn="auto" latinLnBrk="0" hangingPunct="1">
              <a:spcBef>
                <a:spcPts val="1200"/>
              </a:spcBef>
              <a:spcAft>
                <a:spcPts val="0"/>
              </a:spcAft>
              <a:buClr>
                <a:srgbClr val="4A66AC">
                  <a:lumMod val="75000"/>
                </a:srgbClr>
              </a:buClr>
              <a:buSzPct val="85000"/>
              <a:buFont typeface="Wingdings" pitchFamily="2" charset="2"/>
              <a:buNone/>
              <a:tabLst/>
              <a:defRPr/>
            </a:pPr>
            <a:r>
              <a:rPr kumimoji="0" lang="it-CH" sz="1600" b="0" i="0" u="none" strike="noStrike" kern="1200" cap="none" spc="0" normalizeH="0" baseline="0" noProof="0" dirty="0">
                <a:ln>
                  <a:noFill/>
                </a:ln>
                <a:effectLst/>
                <a:uLnTx/>
                <a:uFillTx/>
                <a:latin typeface="Georgia Pro Black" panose="02040A02050405020203" pitchFamily="18" charset="0"/>
              </a:rPr>
              <a:t>Pour </a:t>
            </a:r>
            <a:r>
              <a:rPr kumimoji="0" lang="it-CH" sz="1600" b="0" i="0" u="none" strike="noStrike" kern="1200" cap="none" spc="0" normalizeH="0" baseline="0" noProof="0" dirty="0" err="1">
                <a:ln>
                  <a:noFill/>
                </a:ln>
                <a:effectLst/>
                <a:uLnTx/>
                <a:uFillTx/>
                <a:latin typeface="Georgia Pro Black" panose="02040A02050405020203" pitchFamily="18" charset="0"/>
              </a:rPr>
              <a:t>éviter</a:t>
            </a:r>
            <a:r>
              <a:rPr kumimoji="0" lang="it-CH" sz="1600" b="0" i="0" u="none" strike="noStrike" kern="1200" cap="none" spc="0" normalizeH="0" baseline="0" noProof="0" dirty="0">
                <a:ln>
                  <a:noFill/>
                </a:ln>
                <a:effectLst/>
                <a:uLnTx/>
                <a:uFillTx/>
                <a:latin typeface="Georgia Pro Black" panose="02040A02050405020203" pitchFamily="18" charset="0"/>
              </a:rPr>
              <a:t> l’</a:t>
            </a:r>
            <a:r>
              <a:rPr kumimoji="0" lang="it-CH" sz="1600" b="0" i="0" u="none" strike="noStrike" kern="1200" cap="none" spc="0" normalizeH="0" baseline="0" noProof="0" dirty="0" err="1">
                <a:ln>
                  <a:noFill/>
                </a:ln>
                <a:effectLst/>
                <a:uLnTx/>
                <a:uFillTx/>
                <a:latin typeface="Georgia Pro Black" panose="02040A02050405020203" pitchFamily="18" charset="0"/>
              </a:rPr>
              <a:t>enlèvement</a:t>
            </a:r>
            <a:r>
              <a:rPr kumimoji="0" lang="it-CH" sz="1600" b="0" i="0" u="none" strike="noStrike" kern="1200" cap="none" spc="0" normalizeH="0" baseline="0" noProof="0" dirty="0">
                <a:ln>
                  <a:noFill/>
                </a:ln>
                <a:effectLst/>
                <a:uLnTx/>
                <a:uFillTx/>
                <a:latin typeface="Georgia Pro Black" panose="02040A02050405020203" pitchFamily="18" charset="0"/>
              </a:rPr>
              <a:t> des </a:t>
            </a:r>
            <a:r>
              <a:rPr kumimoji="0" lang="it-CH" sz="1600" b="0" i="0" u="none" strike="noStrike" kern="1200" cap="none" spc="0" normalizeH="0" baseline="0" noProof="0" dirty="0" err="1">
                <a:ln>
                  <a:noFill/>
                </a:ln>
                <a:effectLst/>
                <a:uLnTx/>
                <a:uFillTx/>
                <a:latin typeface="Georgia Pro Black" panose="02040A02050405020203" pitchFamily="18" charset="0"/>
              </a:rPr>
              <a:t>juments</a:t>
            </a:r>
            <a:r>
              <a:rPr kumimoji="0" lang="it-CH" sz="1600" b="0" i="0" u="none" strike="noStrike" kern="1200" cap="none" spc="0" normalizeH="0" baseline="0" noProof="0" dirty="0">
                <a:ln>
                  <a:noFill/>
                </a:ln>
                <a:effectLst/>
                <a:uLnTx/>
                <a:uFillTx/>
                <a:latin typeface="Georgia Pro Black" panose="02040A02050405020203" pitchFamily="18" charset="0"/>
              </a:rPr>
              <a:t>, il </a:t>
            </a:r>
            <a:r>
              <a:rPr kumimoji="0" lang="it-CH" sz="1600" b="0" i="0" u="none" strike="noStrike" kern="1200" cap="none" spc="0" normalizeH="0" baseline="0" noProof="0" dirty="0" err="1">
                <a:ln>
                  <a:noFill/>
                </a:ln>
                <a:effectLst/>
                <a:uLnTx/>
                <a:uFillTx/>
                <a:latin typeface="Georgia Pro Black" panose="02040A02050405020203" pitchFamily="18" charset="0"/>
              </a:rPr>
              <a:t>était</a:t>
            </a:r>
            <a:r>
              <a:rPr kumimoji="0" lang="it-CH" sz="1600" b="0" i="0" u="none" strike="noStrike" kern="1200" cap="none" spc="0" normalizeH="0" baseline="0" noProof="0" dirty="0">
                <a:ln>
                  <a:noFill/>
                </a:ln>
                <a:effectLst/>
                <a:uLnTx/>
                <a:uFillTx/>
                <a:latin typeface="Georgia Pro Black" panose="02040A02050405020203" pitchFamily="18" charset="0"/>
              </a:rPr>
              <a:t> d’</a:t>
            </a:r>
            <a:r>
              <a:rPr kumimoji="0" lang="it-CH" sz="1600" b="0" i="0" u="none" strike="noStrike" kern="1200" cap="none" spc="0" normalizeH="0" baseline="0" noProof="0" dirty="0" err="1">
                <a:ln>
                  <a:noFill/>
                </a:ln>
                <a:effectLst/>
                <a:uLnTx/>
                <a:uFillTx/>
                <a:latin typeface="Georgia Pro Black" panose="02040A02050405020203" pitchFamily="18" charset="0"/>
              </a:rPr>
              <a:t>usage</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dans</a:t>
            </a:r>
            <a:r>
              <a:rPr kumimoji="0" lang="it-CH" sz="1600" b="0" i="0" u="none" strike="noStrike" kern="1200" cap="none" spc="0" normalizeH="0" baseline="0" noProof="0" dirty="0">
                <a:ln>
                  <a:noFill/>
                </a:ln>
                <a:effectLst/>
                <a:uLnTx/>
                <a:uFillTx/>
                <a:latin typeface="Georgia Pro Black" panose="02040A02050405020203" pitchFamily="18" charset="0"/>
              </a:rPr>
              <a:t> le </a:t>
            </a:r>
            <a:r>
              <a:rPr kumimoji="0" lang="it-CH" sz="1600" b="0" i="0" u="none" strike="noStrike" kern="1200" cap="none" spc="0" normalizeH="0" baseline="0" noProof="0" dirty="0" err="1">
                <a:ln>
                  <a:noFill/>
                </a:ln>
                <a:effectLst/>
                <a:uLnTx/>
                <a:uFillTx/>
                <a:latin typeface="Georgia Pro Black" panose="02040A02050405020203" pitchFamily="18" charset="0"/>
              </a:rPr>
              <a:t>passé</a:t>
            </a:r>
            <a:r>
              <a:rPr kumimoji="0" lang="it-CH" sz="1600" b="0" i="0" u="none" strike="noStrike" kern="1200" cap="none" spc="0" normalizeH="0" baseline="0" noProof="0" dirty="0">
                <a:ln>
                  <a:noFill/>
                </a:ln>
                <a:effectLst/>
                <a:uLnTx/>
                <a:uFillTx/>
                <a:latin typeface="Georgia Pro Black" panose="02040A02050405020203" pitchFamily="18" charset="0"/>
              </a:rPr>
              <a:t> et encore </a:t>
            </a:r>
            <a:r>
              <a:rPr kumimoji="0" lang="it-CH" sz="1600" b="0" i="0" u="none" strike="noStrike" kern="1200" cap="none" spc="0" normalizeH="0" baseline="0" noProof="0" dirty="0" err="1">
                <a:ln>
                  <a:noFill/>
                </a:ln>
                <a:effectLst/>
                <a:uLnTx/>
                <a:uFillTx/>
                <a:latin typeface="Georgia Pro Black" panose="02040A02050405020203" pitchFamily="18" charset="0"/>
              </a:rPr>
              <a:t>aujourd’hui</a:t>
            </a:r>
            <a:r>
              <a:rPr kumimoji="0" lang="it-CH" sz="1600" b="0" i="0" u="none" strike="noStrike" kern="1200" cap="none" spc="0" normalizeH="0" baseline="0" noProof="0" dirty="0">
                <a:ln>
                  <a:noFill/>
                </a:ln>
                <a:effectLst/>
                <a:uLnTx/>
                <a:uFillTx/>
                <a:latin typeface="Georgia Pro Black" panose="02040A02050405020203" pitchFamily="18" charset="0"/>
              </a:rPr>
              <a:t>, de </a:t>
            </a:r>
            <a:r>
              <a:rPr kumimoji="0" lang="it-CH" sz="1600" b="0" i="0" u="none" strike="noStrike" kern="1200" cap="none" spc="0" normalizeH="0" baseline="0" noProof="0" dirty="0" err="1">
                <a:ln>
                  <a:noFill/>
                </a:ln>
                <a:effectLst/>
                <a:uLnTx/>
                <a:uFillTx/>
                <a:latin typeface="Georgia Pro Black" panose="02040A02050405020203" pitchFamily="18" charset="0"/>
              </a:rPr>
              <a:t>placer</a:t>
            </a:r>
            <a:r>
              <a:rPr kumimoji="0" lang="it-CH" sz="1600" b="0" i="0" u="none" strike="noStrike" kern="1200" cap="none" spc="0" normalizeH="0" baseline="0" noProof="0" dirty="0">
                <a:ln>
                  <a:noFill/>
                </a:ln>
                <a:effectLst/>
                <a:uLnTx/>
                <a:uFillTx/>
                <a:latin typeface="Georgia Pro Black" panose="02040A02050405020203" pitchFamily="18" charset="0"/>
              </a:rPr>
              <a:t> un </a:t>
            </a:r>
            <a:r>
              <a:rPr kumimoji="0" lang="it-CH" sz="1600" b="0" i="0" u="none" strike="noStrike" kern="1200" cap="none" spc="0" normalizeH="0" baseline="0" noProof="0" dirty="0" err="1">
                <a:ln>
                  <a:noFill/>
                </a:ln>
                <a:effectLst/>
                <a:uLnTx/>
                <a:uFillTx/>
                <a:latin typeface="Georgia Pro Black" panose="02040A02050405020203" pitchFamily="18" charset="0"/>
              </a:rPr>
              <a:t>sac</a:t>
            </a:r>
            <a:r>
              <a:rPr kumimoji="0" lang="it-CH" sz="1600" b="0" i="0" u="none" strike="noStrike" kern="1200" cap="none" spc="0" normalizeH="0" baseline="0" noProof="0" dirty="0">
                <a:ln>
                  <a:noFill/>
                </a:ln>
                <a:effectLst/>
                <a:uLnTx/>
                <a:uFillTx/>
                <a:latin typeface="Georgia Pro Black" panose="02040A02050405020203" pitchFamily="18" charset="0"/>
              </a:rPr>
              <a:t> de </a:t>
            </a:r>
            <a:r>
              <a:rPr kumimoji="0" lang="it-CH" sz="1600" b="0" i="0" u="none" strike="noStrike" kern="1200" cap="none" spc="0" normalizeH="0" baseline="0" noProof="0" dirty="0" err="1">
                <a:ln>
                  <a:noFill/>
                </a:ln>
                <a:effectLst/>
                <a:uLnTx/>
                <a:uFillTx/>
                <a:latin typeface="Georgia Pro Black" panose="02040A02050405020203" pitchFamily="18" charset="0"/>
              </a:rPr>
              <a:t>sel</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ou</a:t>
            </a:r>
            <a:r>
              <a:rPr kumimoji="0" lang="it-CH" sz="1600" b="0" i="0" u="none" strike="noStrike" kern="1200" cap="none" spc="0" normalizeH="0" baseline="0" noProof="0" dirty="0">
                <a:ln>
                  <a:noFill/>
                </a:ln>
                <a:effectLst/>
                <a:uLnTx/>
                <a:uFillTx/>
                <a:latin typeface="Georgia Pro Black" panose="02040A02050405020203" pitchFamily="18" charset="0"/>
              </a:rPr>
              <a:t> un </a:t>
            </a:r>
            <a:r>
              <a:rPr kumimoji="0" lang="it-CH" sz="1600" b="0" i="0" u="none" strike="noStrike" kern="1200" cap="none" spc="0" normalizeH="0" baseline="0" noProof="0" dirty="0" err="1">
                <a:ln>
                  <a:noFill/>
                </a:ln>
                <a:effectLst/>
                <a:uLnTx/>
                <a:uFillTx/>
                <a:latin typeface="Georgia Pro Black" panose="02040A02050405020203" pitchFamily="18" charset="0"/>
              </a:rPr>
              <a:t>balai</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devant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les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portes</a:t>
            </a:r>
            <a:r>
              <a:rPr kumimoji="0" lang="it-CH" sz="1600" b="0" i="0" u="none" strike="noStrike" kern="1200" cap="none" spc="0" normalizeH="0" baseline="0" noProof="0" dirty="0">
                <a:ln>
                  <a:noFill/>
                </a:ln>
                <a:effectLst/>
                <a:uLnTx/>
                <a:uFillTx/>
                <a:latin typeface="Georgia Pro Black" panose="02040A02050405020203" pitchFamily="18" charset="0"/>
              </a:rPr>
              <a:t> des </a:t>
            </a:r>
            <a:r>
              <a:rPr kumimoji="0" lang="it-CH" sz="1600" b="0" i="0" u="none" strike="noStrike" kern="1200" cap="none" spc="0" normalizeH="0" baseline="0" noProof="0" dirty="0" err="1">
                <a:ln>
                  <a:noFill/>
                </a:ln>
                <a:effectLst/>
                <a:uLnTx/>
                <a:uFillTx/>
                <a:latin typeface="Georgia Pro Black" panose="02040A02050405020203" pitchFamily="18" charset="0"/>
              </a:rPr>
              <a:t>écuries</a:t>
            </a:r>
            <a:r>
              <a:rPr kumimoji="0" lang="it-CH" sz="1600" b="0" i="0" u="none" strike="noStrike" kern="1200" cap="none" spc="0" normalizeH="0" baseline="0" noProof="0" dirty="0">
                <a:ln>
                  <a:noFill/>
                </a:ln>
                <a:effectLst/>
                <a:uLnTx/>
                <a:uFillTx/>
                <a:latin typeface="Georgia Pro Black" panose="02040A02050405020203" pitchFamily="18" charset="0"/>
              </a:rPr>
              <a:t>, car </a:t>
            </a:r>
            <a:r>
              <a:rPr kumimoji="0" lang="it-CH" sz="1600" b="0" i="0" u="none" strike="noStrike" kern="1200" cap="none" spc="0" normalizeH="0" baseline="0" noProof="0" dirty="0" err="1">
                <a:ln>
                  <a:noFill/>
                </a:ln>
                <a:effectLst/>
                <a:uLnTx/>
                <a:uFillTx/>
                <a:latin typeface="Georgia Pro Black" panose="02040A02050405020203" pitchFamily="18" charset="0"/>
              </a:rPr>
              <a:t>les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janara</a:t>
            </a:r>
            <a:r>
              <a:rPr kumimoji="0" lang="it-CH" sz="1600" b="0" i="0" u="none" strike="noStrike" kern="1200" cap="none" spc="0" normalizeH="0" baseline="0" noProof="0" dirty="0">
                <a:ln>
                  <a:noFill/>
                </a:ln>
                <a:effectLst/>
                <a:uLnTx/>
                <a:uFillTx/>
                <a:latin typeface="Georgia Pro Black" panose="02040A02050405020203" pitchFamily="18" charset="0"/>
              </a:rPr>
              <a:t> ne </a:t>
            </a:r>
            <a:r>
              <a:rPr kumimoji="0" lang="it-CH" sz="1600" b="0" i="0" u="none" strike="noStrike" kern="1200" cap="none" spc="0" normalizeH="0" baseline="0" noProof="0" dirty="0" err="1">
                <a:ln>
                  <a:noFill/>
                </a:ln>
                <a:effectLst/>
                <a:uLnTx/>
                <a:uFillTx/>
                <a:latin typeface="Georgia Pro Black" panose="02040A02050405020203" pitchFamily="18" charset="0"/>
              </a:rPr>
              <a:t>pouvaient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réister</a:t>
            </a:r>
            <a:r>
              <a:rPr kumimoji="0" lang="it-CH" sz="1600" b="0" i="0" u="none" strike="noStrike" kern="1200" cap="none" spc="0" normalizeH="0" baseline="0" noProof="0" dirty="0">
                <a:ln>
                  <a:noFill/>
                </a:ln>
                <a:effectLst/>
                <a:uLnTx/>
                <a:uFillTx/>
                <a:latin typeface="Georgia Pro Black" panose="02040A02050405020203" pitchFamily="18" charset="0"/>
              </a:rPr>
              <a:t> à la </a:t>
            </a:r>
            <a:r>
              <a:rPr kumimoji="0" lang="it-CH" sz="1600" b="0" i="0" u="none" strike="noStrike" kern="1200" cap="none" spc="0" normalizeH="0" baseline="0" noProof="0" dirty="0" err="1">
                <a:ln>
                  <a:noFill/>
                </a:ln>
                <a:effectLst/>
                <a:uLnTx/>
                <a:uFillTx/>
                <a:latin typeface="Georgia Pro Black" panose="02040A02050405020203" pitchFamily="18" charset="0"/>
              </a:rPr>
              <a:t>tentation</a:t>
            </a:r>
            <a:r>
              <a:rPr kumimoji="0" lang="it-CH" sz="1600" b="0" i="0" u="none" strike="noStrike" kern="1200" cap="none" spc="0" normalizeH="0" baseline="0" noProof="0" dirty="0">
                <a:ln>
                  <a:noFill/>
                </a:ln>
                <a:effectLst/>
                <a:uLnTx/>
                <a:uFillTx/>
                <a:latin typeface="Georgia Pro Black" panose="02040A02050405020203" pitchFamily="18" charset="0"/>
              </a:rPr>
              <a:t> de </a:t>
            </a:r>
            <a:r>
              <a:rPr kumimoji="0" lang="it-CH" sz="1600" b="0" i="0" u="none" strike="noStrike" kern="1200" cap="none" spc="0" normalizeH="0" baseline="0" noProof="0" dirty="0" err="1">
                <a:ln>
                  <a:noFill/>
                </a:ln>
                <a:effectLst/>
                <a:uLnTx/>
                <a:uFillTx/>
                <a:latin typeface="Georgia Pro Black" panose="02040A02050405020203" pitchFamily="18" charset="0"/>
              </a:rPr>
              <a:t>compter</a:t>
            </a:r>
            <a:r>
              <a:rPr kumimoji="0" lang="it-CH" sz="1600" b="0" i="0" u="none" strike="noStrike" kern="1200" cap="none" spc="0" normalizeH="0" baseline="0" noProof="0" dirty="0">
                <a:ln>
                  <a:noFill/>
                </a:ln>
                <a:effectLst/>
                <a:uLnTx/>
                <a:uFillTx/>
                <a:latin typeface="Georgia Pro Black" panose="02040A02050405020203" pitchFamily="18" charset="0"/>
              </a:rPr>
              <a:t> le grains de </a:t>
            </a:r>
            <a:r>
              <a:rPr kumimoji="0" lang="it-CH" sz="1600" b="0" i="0" u="none" strike="noStrike" kern="1200" cap="none" spc="0" normalizeH="0" baseline="0" noProof="0" dirty="0" err="1">
                <a:ln>
                  <a:noFill/>
                </a:ln>
                <a:effectLst/>
                <a:uLnTx/>
                <a:uFillTx/>
                <a:latin typeface="Georgia Pro Black" panose="02040A02050405020203" pitchFamily="18" charset="0"/>
              </a:rPr>
              <a:t>sel</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ou</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les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fils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du</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balai</a:t>
            </a:r>
            <a:r>
              <a:rPr kumimoji="0" lang="it-CH" sz="1600" b="0" i="0" u="none" strike="noStrike" kern="1200" cap="none" spc="0" normalizeH="0" baseline="0" noProof="0" dirty="0">
                <a:ln>
                  <a:noFill/>
                </a:ln>
                <a:effectLst/>
                <a:uLnTx/>
                <a:uFillTx/>
                <a:latin typeface="Georgia Pro Black" panose="02040A02050405020203" pitchFamily="18" charset="0"/>
              </a:rPr>
              <a:t> et si elle </a:t>
            </a:r>
            <a:r>
              <a:rPr kumimoji="0" lang="it-CH" sz="1600" b="0" i="0" u="none" strike="noStrike" kern="1200" cap="none" spc="0" normalizeH="0" baseline="0" noProof="0" dirty="0" err="1">
                <a:ln>
                  <a:noFill/>
                </a:ln>
                <a:effectLst/>
                <a:uLnTx/>
                <a:uFillTx/>
                <a:latin typeface="Georgia Pro Black" panose="02040A02050405020203" pitchFamily="18" charset="0"/>
              </a:rPr>
              <a:t>avait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été</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occupée</a:t>
            </a:r>
            <a:r>
              <a:rPr kumimoji="0" lang="it-CH" sz="1600" b="0" i="0" u="none" strike="noStrike" kern="1200" cap="none" spc="0" normalizeH="0" baseline="0" noProof="0" dirty="0">
                <a:ln>
                  <a:noFill/>
                </a:ln>
                <a:effectLst/>
                <a:uLnTx/>
                <a:uFillTx/>
                <a:latin typeface="Georgia Pro Black" panose="02040A02050405020203" pitchFamily="18" charset="0"/>
              </a:rPr>
              <a:t> à </a:t>
            </a:r>
            <a:r>
              <a:rPr kumimoji="0" lang="it-CH" sz="1600" b="0" i="0" u="none" strike="noStrike" kern="1200" cap="none" spc="0" normalizeH="0" baseline="0" noProof="0" dirty="0" err="1">
                <a:ln>
                  <a:noFill/>
                </a:ln>
                <a:effectLst/>
                <a:uLnTx/>
                <a:uFillTx/>
                <a:latin typeface="Georgia Pro Black" panose="02040A02050405020203" pitchFamily="18" charset="0"/>
              </a:rPr>
              <a:t>compter</a:t>
            </a:r>
            <a:r>
              <a:rPr kumimoji="0" lang="it-CH" sz="1600" b="0" i="0" u="none" strike="noStrike" kern="1200" cap="none" spc="0" normalizeH="0" baseline="0" noProof="0" dirty="0">
                <a:ln>
                  <a:noFill/>
                </a:ln>
                <a:effectLst/>
                <a:uLnTx/>
                <a:uFillTx/>
                <a:latin typeface="Georgia Pro Black" panose="02040A02050405020203" pitchFamily="18" charset="0"/>
              </a:rPr>
              <a:t>, le jour </a:t>
            </a:r>
            <a:r>
              <a:rPr kumimoji="0" lang="it-CH" sz="1600" b="0" i="0" u="none" strike="noStrike" kern="1200" cap="none" spc="0" normalizeH="0" baseline="0" noProof="0" dirty="0" err="1">
                <a:ln>
                  <a:noFill/>
                </a:ln>
                <a:effectLst/>
                <a:uLnTx/>
                <a:uFillTx/>
                <a:latin typeface="Georgia Pro Black" panose="02040A02050405020203" pitchFamily="18" charset="0"/>
              </a:rPr>
              <a:t>viendrait</a:t>
            </a:r>
            <a:r>
              <a:rPr kumimoji="0" lang="it-CH" sz="1600" b="0" i="0" u="none" strike="noStrike" kern="1200" cap="none" spc="0" normalizeH="0" baseline="0" noProof="0" dirty="0">
                <a:ln>
                  <a:noFill/>
                </a:ln>
                <a:effectLst/>
                <a:uLnTx/>
                <a:uFillTx/>
                <a:latin typeface="Georgia Pro Black" panose="02040A02050405020203" pitchFamily="18" charset="0"/>
              </a:rPr>
              <a:t> et elle </a:t>
            </a:r>
            <a:r>
              <a:rPr kumimoji="0" lang="it-CH" sz="1600" b="0" i="0" u="none" strike="noStrike" kern="1200" cap="none" spc="0" normalizeH="0" baseline="0" noProof="0" dirty="0" err="1">
                <a:ln>
                  <a:noFill/>
                </a:ln>
                <a:effectLst/>
                <a:uLnTx/>
                <a:uFillTx/>
                <a:latin typeface="Georgia Pro Black" panose="02040A02050405020203" pitchFamily="18" charset="0"/>
              </a:rPr>
              <a:t>devrair</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fuir</a:t>
            </a:r>
            <a:r>
              <a:rPr kumimoji="0" lang="it-CH" sz="1600" b="0" i="0" u="none" strike="noStrike" kern="1200" cap="none" spc="0" normalizeH="0" baseline="0" noProof="0" dirty="0">
                <a:ln>
                  <a:noFill/>
                </a:ln>
                <a:effectLst/>
                <a:uLnTx/>
                <a:uFillTx/>
                <a:latin typeface="Georgia Pro Black" panose="02040A02050405020203" pitchFamily="18" charset="0"/>
              </a:rPr>
              <a:t>.</a:t>
            </a:r>
          </a:p>
          <a:p>
            <a:pPr marL="0" marR="0" lvl="0" indent="0" defTabSz="914400" rtl="0" eaLnBrk="1" fontAlgn="auto" latinLnBrk="0" hangingPunct="1">
              <a:spcBef>
                <a:spcPts val="1200"/>
              </a:spcBef>
              <a:spcAft>
                <a:spcPts val="0"/>
              </a:spcAft>
              <a:buClr>
                <a:srgbClr val="4A66AC">
                  <a:lumMod val="75000"/>
                </a:srgbClr>
              </a:buClr>
              <a:buSzPct val="85000"/>
              <a:buFont typeface="Wingdings" pitchFamily="2" charset="2"/>
              <a:buNone/>
              <a:tabLst/>
              <a:defRPr/>
            </a:pPr>
            <a:r>
              <a:rPr kumimoji="0" lang="it-CH" sz="1600" b="0" i="0" u="none" strike="noStrike" kern="1200" cap="none" spc="0" normalizeH="0" baseline="0" noProof="0" dirty="0">
                <a:ln>
                  <a:noFill/>
                </a:ln>
                <a:effectLst/>
                <a:uLnTx/>
                <a:uFillTx/>
                <a:latin typeface="Georgia Pro Black" panose="02040A02050405020203" pitchFamily="18" charset="0"/>
              </a:rPr>
              <a:t>On </a:t>
            </a:r>
            <a:r>
              <a:rPr kumimoji="0" lang="it-CH" sz="1600" b="0" i="0" u="none" strike="noStrike" kern="1200" cap="none" spc="0" normalizeH="0" baseline="0" noProof="0" dirty="0" err="1">
                <a:ln>
                  <a:noFill/>
                </a:ln>
                <a:effectLst/>
                <a:uLnTx/>
                <a:uFillTx/>
                <a:latin typeface="Georgia Pro Black" panose="02040A02050405020203" pitchFamily="18" charset="0"/>
              </a:rPr>
              <a:t>pensait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que</a:t>
            </a:r>
            <a:r>
              <a:rPr kumimoji="0" lang="it-CH" sz="1600" b="0" i="0" u="none" strike="noStrike" kern="1200" cap="none" spc="0" normalizeH="0" baseline="0" noProof="0" dirty="0">
                <a:ln>
                  <a:noFill/>
                </a:ln>
                <a:effectLst/>
                <a:uLnTx/>
                <a:uFillTx/>
                <a:latin typeface="Georgia Pro Black" panose="02040A02050405020203" pitchFamily="18" charset="0"/>
              </a:rPr>
              <a:t> le </a:t>
            </a:r>
            <a:r>
              <a:rPr kumimoji="0" lang="it-CH" sz="1600" b="0" i="0" u="none" strike="noStrike" kern="1200" cap="none" spc="0" normalizeH="0" baseline="0" noProof="0" dirty="0" err="1">
                <a:ln>
                  <a:noFill/>
                </a:ln>
                <a:effectLst/>
                <a:uLnTx/>
                <a:uFillTx/>
                <a:latin typeface="Georgia Pro Black" panose="02040A02050405020203" pitchFamily="18" charset="0"/>
              </a:rPr>
              <a:t>janara</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aimaient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sauter</a:t>
            </a:r>
            <a:r>
              <a:rPr kumimoji="0" lang="it-CH" sz="1600" b="0" i="0" u="none" strike="noStrike" kern="1200" cap="none" spc="0" normalizeH="0" baseline="0" noProof="0" dirty="0">
                <a:ln>
                  <a:noFill/>
                </a:ln>
                <a:effectLst/>
                <a:uLnTx/>
                <a:uFillTx/>
                <a:latin typeface="Georgia Pro Black" panose="02040A02050405020203" pitchFamily="18" charset="0"/>
              </a:rPr>
              <a:t> sur le gens qui </a:t>
            </a:r>
            <a:r>
              <a:rPr kumimoji="0" lang="it-CH" sz="1600" b="0" i="0" u="none" strike="noStrike" kern="1200" cap="none" spc="0" normalizeH="0" baseline="0" noProof="0" dirty="0" err="1">
                <a:ln>
                  <a:noFill/>
                </a:ln>
                <a:effectLst/>
                <a:uLnTx/>
                <a:uFillTx/>
                <a:latin typeface="Georgia Pro Black" panose="02040A02050405020203" pitchFamily="18" charset="0"/>
              </a:rPr>
              <a:t>essayaient</a:t>
            </a:r>
            <a:r>
              <a:rPr kumimoji="0" lang="it-CH" sz="1600" b="0" i="0" u="none" strike="noStrike" kern="1200" cap="none" spc="0" normalizeH="0" baseline="0" noProof="0" dirty="0">
                <a:ln>
                  <a:noFill/>
                </a:ln>
                <a:effectLst/>
                <a:uLnTx/>
                <a:uFillTx/>
                <a:latin typeface="Georgia Pro Black" panose="02040A02050405020203" pitchFamily="18" charset="0"/>
              </a:rPr>
              <a:t> de </a:t>
            </a:r>
            <a:r>
              <a:rPr kumimoji="0" lang="it-CH" sz="1600" b="0" i="0" u="none" strike="noStrike" kern="1200" cap="none" spc="0" normalizeH="0" baseline="0" noProof="0" dirty="0" err="1">
                <a:ln>
                  <a:noFill/>
                </a:ln>
                <a:effectLst/>
                <a:uLnTx/>
                <a:uFillTx/>
                <a:latin typeface="Georgia Pro Black" panose="02040A02050405020203" pitchFamily="18" charset="0"/>
              </a:rPr>
              <a:t>les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étouffer</a:t>
            </a:r>
            <a:r>
              <a:rPr kumimoji="0" lang="it-CH" sz="1600" b="0" i="0" u="none" strike="noStrike" kern="1200" cap="none" spc="0" normalizeH="0" baseline="0" noProof="0" dirty="0">
                <a:ln>
                  <a:noFill/>
                </a:ln>
                <a:effectLst/>
                <a:uLnTx/>
                <a:uFillTx/>
                <a:latin typeface="Georgia Pro Black" panose="02040A02050405020203" pitchFamily="18" charset="0"/>
              </a:rPr>
              <a:t>, on </a:t>
            </a:r>
            <a:r>
              <a:rPr kumimoji="0" lang="it-CH" sz="1600" b="0" i="0" u="none" strike="noStrike" kern="1200" cap="none" spc="0" normalizeH="0" baseline="0" noProof="0" dirty="0" err="1">
                <a:ln>
                  <a:noFill/>
                </a:ln>
                <a:effectLst/>
                <a:uLnTx/>
                <a:uFillTx/>
                <a:latin typeface="Georgia Pro Black" panose="02040A02050405020203" pitchFamily="18" charset="0"/>
              </a:rPr>
              <a:t>disait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que</a:t>
            </a:r>
            <a:r>
              <a:rPr kumimoji="0" lang="it-CH" sz="1600" b="0" i="0" u="none" strike="noStrike" kern="1200" cap="none" spc="0" normalizeH="0" baseline="0" noProof="0" dirty="0">
                <a:ln>
                  <a:noFill/>
                </a:ln>
                <a:effectLst/>
                <a:uLnTx/>
                <a:uFillTx/>
                <a:latin typeface="Georgia Pro Black" panose="02040A02050405020203" pitchFamily="18" charset="0"/>
              </a:rPr>
              <a:t> cela </a:t>
            </a:r>
            <a:r>
              <a:rPr kumimoji="0" lang="it-CH" sz="1600" b="0" i="0" u="none" strike="noStrike" kern="1200" cap="none" spc="0" normalizeH="0" baseline="0" noProof="0" dirty="0" err="1">
                <a:ln>
                  <a:noFill/>
                </a:ln>
                <a:effectLst/>
                <a:uLnTx/>
                <a:uFillTx/>
                <a:latin typeface="Georgia Pro Black" panose="02040A02050405020203" pitchFamily="18" charset="0"/>
              </a:rPr>
              <a:t>arrivait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surtout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aux</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jeunes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hommes</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Oncroyait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également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que</a:t>
            </a:r>
            <a:r>
              <a:rPr kumimoji="0" lang="it-CH" sz="1600" b="0" i="0" u="none" strike="noStrike" kern="1200" cap="none" spc="0" normalizeH="0" baseline="0" noProof="0" dirty="0">
                <a:ln>
                  <a:noFill/>
                </a:ln>
                <a:effectLst/>
                <a:uLnTx/>
                <a:uFillTx/>
                <a:latin typeface="Georgia Pro Black" panose="02040A02050405020203" pitchFamily="18" charset="0"/>
              </a:rPr>
              <a:t> des enfants qui </a:t>
            </a:r>
            <a:r>
              <a:rPr kumimoji="0" lang="it-CH" sz="1600" b="0" i="0" u="none" strike="noStrike" kern="1200" cap="none" spc="0" normalizeH="0" baseline="0" noProof="0" dirty="0" err="1">
                <a:ln>
                  <a:noFill/>
                </a:ln>
                <a:effectLst/>
                <a:uLnTx/>
                <a:uFillTx/>
                <a:latin typeface="Georgia Pro Black" panose="02040A02050405020203" pitchFamily="18" charset="0"/>
              </a:rPr>
              <a:t>avaient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soudainement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manifesté</a:t>
            </a:r>
            <a:r>
              <a:rPr kumimoji="0" lang="it-CH" sz="1600" b="0" i="0" u="none" strike="noStrike" kern="1200" cap="none" spc="0" normalizeH="0" baseline="0" noProof="0" dirty="0">
                <a:ln>
                  <a:noFill/>
                </a:ln>
                <a:effectLst/>
                <a:uLnTx/>
                <a:uFillTx/>
                <a:latin typeface="Georgia Pro Black" panose="02040A02050405020203" pitchFamily="18" charset="0"/>
              </a:rPr>
              <a:t> des </a:t>
            </a:r>
            <a:r>
              <a:rPr kumimoji="0" lang="it-CH" sz="1600" b="0" i="0" u="none" strike="noStrike" kern="1200" cap="none" spc="0" normalizeH="0" baseline="0" noProof="0" dirty="0" err="1">
                <a:ln>
                  <a:noFill/>
                </a:ln>
                <a:effectLst/>
                <a:uLnTx/>
                <a:uFillTx/>
                <a:latin typeface="Georgia Pro Black" panose="02040A02050405020203" pitchFamily="18" charset="0"/>
              </a:rPr>
              <a:t>déformation</a:t>
            </a:r>
            <a:r>
              <a:rPr kumimoji="0" lang="it-CH" sz="1600" b="0" i="0" u="none" strike="noStrike" kern="1200" cap="none" spc="0" normalizeH="0" baseline="0" noProof="0" dirty="0">
                <a:ln>
                  <a:noFill/>
                </a:ln>
                <a:effectLst/>
                <a:uLnTx/>
                <a:uFillTx/>
                <a:latin typeface="Georgia Pro Black" panose="02040A02050405020203" pitchFamily="18" charset="0"/>
              </a:rPr>
              <a:t> physiques </a:t>
            </a:r>
            <a:r>
              <a:rPr kumimoji="0" lang="it-CH" sz="1600" b="0" i="0" u="none" strike="noStrike" kern="1200" cap="none" spc="0" normalizeH="0" baseline="0" noProof="0" dirty="0" err="1">
                <a:ln>
                  <a:noFill/>
                </a:ln>
                <a:effectLst/>
                <a:uLnTx/>
                <a:uFillTx/>
                <a:latin typeface="Georgia Pro Black" panose="02040A02050405020203" pitchFamily="18" charset="0"/>
              </a:rPr>
              <a:t>avaient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été</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passés</a:t>
            </a:r>
            <a:r>
              <a:rPr kumimoji="0" lang="it-CH" sz="1600" b="0" i="0" u="none" strike="noStrike" kern="1200" cap="none" spc="0" normalizeH="0" baseline="0" noProof="0" dirty="0">
                <a:ln>
                  <a:noFill/>
                </a:ln>
                <a:effectLst/>
                <a:uLnTx/>
                <a:uFillTx/>
                <a:latin typeface="Georgia Pro Black" panose="02040A02050405020203" pitchFamily="18" charset="0"/>
              </a:rPr>
              <a:t> à </a:t>
            </a:r>
            <a:r>
              <a:rPr kumimoji="0" lang="it-CH" sz="1600" b="0" i="0" u="none" strike="noStrike" kern="1200" cap="none" spc="0" normalizeH="0" baseline="0" noProof="0" dirty="0" err="1">
                <a:ln>
                  <a:noFill/>
                </a:ln>
                <a:effectLst/>
                <a:uLnTx/>
                <a:uFillTx/>
                <a:latin typeface="Georgia Pro Black" panose="02040A02050405020203" pitchFamily="18" charset="0"/>
              </a:rPr>
              <a:t>travers</a:t>
            </a:r>
            <a:r>
              <a:rPr kumimoji="0" lang="it-CH" sz="1600" b="0" i="0" u="none" strike="noStrike" kern="1200" cap="none" spc="0" normalizeH="0" baseline="0" noProof="0" dirty="0">
                <a:ln>
                  <a:noFill/>
                </a:ln>
                <a:effectLst/>
                <a:uLnTx/>
                <a:uFillTx/>
                <a:latin typeface="Georgia Pro Black" panose="02040A02050405020203" pitchFamily="18" charset="0"/>
              </a:rPr>
              <a:t> le </a:t>
            </a:r>
            <a:r>
              <a:rPr kumimoji="0" lang="it-CH" sz="1600" b="0" i="0" u="none" strike="noStrike" kern="1200" cap="none" spc="0" normalizeH="0" baseline="0" noProof="0" dirty="0" err="1">
                <a:ln>
                  <a:noFill/>
                </a:ln>
                <a:effectLst/>
                <a:uLnTx/>
                <a:uFillTx/>
                <a:latin typeface="Georgia Pro Black" panose="02040A02050405020203" pitchFamily="18" charset="0"/>
              </a:rPr>
              <a:t>trépied</a:t>
            </a:r>
            <a:r>
              <a:rPr kumimoji="0" lang="it-CH" sz="1600" b="0" i="0" u="none" strike="noStrike" kern="1200" cap="none" spc="0" normalizeH="0" baseline="0" noProof="0" dirty="0">
                <a:ln>
                  <a:noFill/>
                </a:ln>
                <a:effectLst/>
                <a:uLnTx/>
                <a:uFillTx/>
                <a:latin typeface="Georgia Pro Black" panose="02040A02050405020203" pitchFamily="18" charset="0"/>
              </a:rPr>
              <a:t> pendant la </a:t>
            </a:r>
            <a:r>
              <a:rPr kumimoji="0" lang="it-CH" sz="1600" b="0" i="0" u="none" strike="noStrike" kern="1200" cap="none" spc="0" normalizeH="0" baseline="0" noProof="0" dirty="0" err="1">
                <a:ln>
                  <a:noFill/>
                </a:ln>
                <a:effectLst/>
                <a:uLnTx/>
                <a:uFillTx/>
                <a:latin typeface="Georgia Pro Black" panose="02040A02050405020203" pitchFamily="18" charset="0"/>
              </a:rPr>
              <a:t>nuit</a:t>
            </a:r>
            <a:r>
              <a:rPr kumimoji="0" lang="it-CH" sz="1600" b="0" i="0" u="none" strike="noStrike" kern="1200" cap="none" spc="0" normalizeH="0" baseline="0" noProof="0" dirty="0">
                <a:ln>
                  <a:noFill/>
                </a:ln>
                <a:effectLst/>
                <a:uLnTx/>
                <a:uFillTx/>
                <a:latin typeface="Georgia Pro Black" panose="02040A02050405020203" pitchFamily="18" charset="0"/>
              </a:rPr>
              <a:t> qui </a:t>
            </a:r>
            <a:r>
              <a:rPr kumimoji="0" lang="it-CH" sz="1600" b="0" i="0" u="none" strike="noStrike" kern="1200" cap="none" spc="0" normalizeH="0" baseline="0" noProof="0" dirty="0" err="1">
                <a:ln>
                  <a:noFill/>
                </a:ln>
                <a:effectLst/>
                <a:uLnTx/>
                <a:uFillTx/>
                <a:latin typeface="Georgia Pro Black" panose="02040A02050405020203" pitchFamily="18" charset="0"/>
              </a:rPr>
              <a:t>était</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utilisé</a:t>
            </a:r>
            <a:r>
              <a:rPr kumimoji="0" lang="it-CH" sz="1600" b="0" i="0" u="none" strike="noStrike" kern="1200" cap="none" spc="0" normalizeH="0" baseline="0" noProof="0" dirty="0">
                <a:ln>
                  <a:noFill/>
                </a:ln>
                <a:effectLst/>
                <a:uLnTx/>
                <a:uFillTx/>
                <a:latin typeface="Georgia Pro Black" panose="02040A02050405020203" pitchFamily="18" charset="0"/>
              </a:rPr>
              <a:t> </a:t>
            </a:r>
            <a:r>
              <a:rPr kumimoji="0" lang="it-CH" sz="1600" b="0" i="0" u="none" strike="noStrike" kern="1200" cap="none" spc="0" normalizeH="0" baseline="0" noProof="0" dirty="0" err="1">
                <a:ln>
                  <a:noFill/>
                </a:ln>
                <a:effectLst/>
                <a:uLnTx/>
                <a:uFillTx/>
                <a:latin typeface="Georgia Pro Black" panose="02040A02050405020203" pitchFamily="18" charset="0"/>
              </a:rPr>
              <a:t>dans</a:t>
            </a:r>
            <a:r>
              <a:rPr kumimoji="0" lang="it-CH" sz="1600" b="0" i="0" u="none" strike="noStrike" kern="1200" cap="none" spc="0" normalizeH="0" baseline="0" noProof="0" dirty="0">
                <a:ln>
                  <a:noFill/>
                </a:ln>
                <a:effectLst/>
                <a:uLnTx/>
                <a:uFillTx/>
                <a:latin typeface="Georgia Pro Black" panose="02040A02050405020203" pitchFamily="18" charset="0"/>
              </a:rPr>
              <a:t> le foyer pour </a:t>
            </a:r>
            <a:r>
              <a:rPr kumimoji="0" lang="it-CH" sz="1600" b="0" i="0" u="none" strike="noStrike" kern="1200" cap="none" spc="0" normalizeH="0" baseline="0" noProof="0" dirty="0" err="1">
                <a:ln>
                  <a:noFill/>
                </a:ln>
                <a:effectLst/>
                <a:uLnTx/>
                <a:uFillTx/>
                <a:latin typeface="Georgia Pro Black" panose="02040A02050405020203" pitchFamily="18" charset="0"/>
              </a:rPr>
              <a:t>soutenir</a:t>
            </a:r>
            <a:r>
              <a:rPr kumimoji="0" lang="it-CH" sz="1600" b="0" i="0" u="none" strike="noStrike" kern="1200" cap="none" spc="0" normalizeH="0" baseline="0" noProof="0" dirty="0">
                <a:ln>
                  <a:noFill/>
                </a:ln>
                <a:effectLst/>
                <a:uLnTx/>
                <a:uFillTx/>
                <a:latin typeface="Georgia Pro Black" panose="02040A02050405020203" pitchFamily="18" charset="0"/>
              </a:rPr>
              <a:t> le </a:t>
            </a:r>
            <a:r>
              <a:rPr kumimoji="0" lang="it-CH" sz="1600" b="0" i="0" u="none" strike="noStrike" kern="1200" cap="none" spc="0" normalizeH="0" baseline="0" noProof="0" dirty="0" err="1">
                <a:ln>
                  <a:noFill/>
                </a:ln>
                <a:effectLst/>
                <a:uLnTx/>
                <a:uFillTx/>
                <a:latin typeface="Georgia Pro Black" panose="02040A02050405020203" pitchFamily="18" charset="0"/>
              </a:rPr>
              <a:t>chaudron</a:t>
            </a:r>
            <a:r>
              <a:rPr kumimoji="0" lang="it-CH" sz="1600" b="0" i="0" u="none" strike="noStrike" kern="1200" cap="none" spc="0" normalizeH="0" baseline="0" noProof="0" dirty="0">
                <a:ln>
                  <a:noFill/>
                </a:ln>
                <a:effectLst/>
                <a:uLnTx/>
                <a:uFillTx/>
                <a:latin typeface="Georgia Pro Black" panose="02040A02050405020203" pitchFamily="18" charset="0"/>
              </a:rPr>
              <a:t>.</a:t>
            </a:r>
          </a:p>
          <a:p>
            <a:endParaRPr lang="it-CH" sz="1500" dirty="0"/>
          </a:p>
        </p:txBody>
      </p:sp>
      <p:grpSp>
        <p:nvGrpSpPr>
          <p:cNvPr id="20" name="Group 19">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Audio registrato">
            <a:hlinkClick r:id="" action="ppaction://media"/>
            <a:extLst>
              <a:ext uri="{FF2B5EF4-FFF2-40B4-BE49-F238E27FC236}">
                <a16:creationId xmlns:a16="http://schemas.microsoft.com/office/drawing/2014/main" id="{D014D172-7D28-4A70-B581-882F0A525EDD}"/>
              </a:ext>
            </a:extLst>
          </p:cNvPr>
          <p:cNvPicPr>
            <a:picLocks noChangeAspect="1"/>
          </p:cNvPicPr>
          <p:nvPr>
            <a:audioFile r:link="rId1"/>
            <p:extLst>
              <p:ext uri="{DAA4B4D4-6D71-4841-9C94-3DE7FCFB9230}">
                <p14:media xmlns:p14="http://schemas.microsoft.com/office/powerpoint/2010/main" r:embed="rId2">
                  <p14:trim st="996" end="660.9637"/>
                </p14:media>
              </p:ext>
            </p:extLst>
          </p:nvPr>
        </p:nvPicPr>
        <p:blipFill>
          <a:blip r:embed="rId9"/>
          <a:stretch>
            <a:fillRect/>
          </a:stretch>
        </p:blipFill>
        <p:spPr>
          <a:xfrm>
            <a:off x="4620876" y="3166656"/>
            <a:ext cx="609600" cy="609600"/>
          </a:xfrm>
          <a:prstGeom prst="rect">
            <a:avLst/>
          </a:prstGeom>
        </p:spPr>
      </p:pic>
    </p:spTree>
    <p:extLst>
      <p:ext uri="{BB962C8B-B14F-4D97-AF65-F5344CB8AC3E}">
        <p14:creationId xmlns:p14="http://schemas.microsoft.com/office/powerpoint/2010/main" val="416601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alpha val="35000"/>
          </a:srgb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F0047B0-4285-4ADE-9328-A503F8314AAB}"/>
              </a:ext>
            </a:extLst>
          </p:cNvPr>
          <p:cNvSpPr>
            <a:spLocks noGrp="1"/>
          </p:cNvSpPr>
          <p:nvPr>
            <p:ph type="title"/>
          </p:nvPr>
        </p:nvSpPr>
        <p:spPr>
          <a:xfrm>
            <a:off x="382280" y="484632"/>
            <a:ext cx="6743844" cy="1609344"/>
          </a:xfrm>
        </p:spPr>
        <p:txBody>
          <a:bodyPr>
            <a:normAutofit/>
          </a:bodyPr>
          <a:lstStyle/>
          <a:p>
            <a:pPr algn="ctr"/>
            <a:r>
              <a:rPr lang="fr-FR" sz="3400" cap="none" dirty="0">
                <a:solidFill>
                  <a:srgbClr val="006600"/>
                </a:solidFill>
                <a:latin typeface="Georgia Pro Black" panose="02040A02050405020203" pitchFamily="18" charset="0"/>
              </a:rPr>
              <a:t>LE GOBELIN MÉCHANT DU SALENTO</a:t>
            </a:r>
            <a:br>
              <a:rPr lang="fr-FR" sz="3400" cap="none" dirty="0">
                <a:solidFill>
                  <a:srgbClr val="339966"/>
                </a:solidFill>
              </a:rPr>
            </a:br>
            <a:endParaRPr lang="it-CH" sz="3400" cap="none" dirty="0">
              <a:solidFill>
                <a:srgbClr val="339966"/>
              </a:solidFill>
            </a:endParaRPr>
          </a:p>
        </p:txBody>
      </p:sp>
      <p:sp>
        <p:nvSpPr>
          <p:cNvPr id="3" name="Segnaposto contenuto 2">
            <a:extLst>
              <a:ext uri="{FF2B5EF4-FFF2-40B4-BE49-F238E27FC236}">
                <a16:creationId xmlns:a16="http://schemas.microsoft.com/office/drawing/2014/main" id="{A5E5048E-FF4C-48D2-AFA5-3D06D26D2B74}"/>
              </a:ext>
            </a:extLst>
          </p:cNvPr>
          <p:cNvSpPr>
            <a:spLocks noGrp="1"/>
          </p:cNvSpPr>
          <p:nvPr>
            <p:ph idx="1"/>
          </p:nvPr>
        </p:nvSpPr>
        <p:spPr>
          <a:xfrm>
            <a:off x="382279" y="2121408"/>
            <a:ext cx="6743845" cy="4050792"/>
          </a:xfrm>
        </p:spPr>
        <p:txBody>
          <a:bodyPr>
            <a:normAutofit/>
          </a:bodyPr>
          <a:lstStyle/>
          <a:p>
            <a:r>
              <a:rPr lang="fr-FR" sz="1800" dirty="0">
                <a:latin typeface="Georgia Pro Black" panose="02040A02050405020203" pitchFamily="18" charset="0"/>
              </a:rPr>
              <a:t>Parmi les maisons des villages du </a:t>
            </a:r>
            <a:r>
              <a:rPr lang="fr-FR" sz="1800" dirty="0" err="1">
                <a:latin typeface="Georgia Pro Black" panose="02040A02050405020203" pitchFamily="18" charset="0"/>
              </a:rPr>
              <a:t>Salento</a:t>
            </a:r>
            <a:r>
              <a:rPr lang="fr-FR" sz="1800" dirty="0">
                <a:latin typeface="Georgia Pro Black" panose="02040A02050405020203" pitchFamily="18" charset="0"/>
              </a:rPr>
              <a:t>, il y avait un gobelin rusé et méchant. Chaque zone l'appelle différemment. Il ressemble à un garçon de trois ans avec des oreilles et un chapeau pointu. Il aime tourmenter les gens avec ses blagues: il renverse la vaisselle et les casseroles, tire les cheveux des jeunes femmes, pince et fait voler les vêtements suspendus. Pour l'arrêter, il faut être prudent et quand il saute sur le ventre, il faut lui voler son chapeau. Vous aurez donc droit à un , pour dire à l'envers, de tromper cet astucieux. Donc, si vous voulez de l'argent, vous devez demander la pauvreté. Bien qu'il soit très méchant, </a:t>
            </a:r>
            <a:r>
              <a:rPr lang="fr-FR" sz="1800" dirty="0" err="1">
                <a:latin typeface="Georgia Pro Black" panose="02040A02050405020203" pitchFamily="18" charset="0"/>
              </a:rPr>
              <a:t>Lauru</a:t>
            </a:r>
            <a:r>
              <a:rPr lang="fr-FR" sz="1800" dirty="0">
                <a:latin typeface="Georgia Pro Black" panose="02040A02050405020203" pitchFamily="18" charset="0"/>
              </a:rPr>
              <a:t> n'est pas mauvais et il a laissé les bonnes personnes, ennuyant seulement les mauvaises</a:t>
            </a:r>
            <a:r>
              <a:rPr lang="fr-FR" sz="1800" dirty="0"/>
              <a:t>.</a:t>
            </a:r>
          </a:p>
          <a:p>
            <a:endParaRPr lang="fr-FR" sz="1800" dirty="0"/>
          </a:p>
          <a:p>
            <a:endParaRPr lang="it-CH" sz="1800" dirty="0"/>
          </a:p>
        </p:txBody>
      </p:sp>
      <p:pic>
        <p:nvPicPr>
          <p:cNvPr id="6" name="Immagine 5" descr="Immagine che contiene scultura, edificio, pietra&#10;&#10;Descrizione generata automaticamente">
            <a:extLst>
              <a:ext uri="{FF2B5EF4-FFF2-40B4-BE49-F238E27FC236}">
                <a16:creationId xmlns:a16="http://schemas.microsoft.com/office/drawing/2014/main" id="{5CAD7AF4-A476-4327-BA7B-5001230D138D}"/>
              </a:ext>
            </a:extLst>
          </p:cNvPr>
          <p:cNvPicPr>
            <a:picLocks noChangeAspect="1"/>
          </p:cNvPicPr>
          <p:nvPr/>
        </p:nvPicPr>
        <p:blipFill rotWithShape="1">
          <a:blip r:embed="rId6"/>
          <a:srcRect t="3973" r="2" b="836"/>
          <a:stretch/>
        </p:blipFill>
        <p:spPr>
          <a:xfrm>
            <a:off x="7545274" y="10"/>
            <a:ext cx="4646726" cy="6857990"/>
          </a:xfrm>
          <a:prstGeom prst="rect">
            <a:avLst/>
          </a:prstGeom>
        </p:spPr>
      </p:pic>
      <p:grpSp>
        <p:nvGrpSpPr>
          <p:cNvPr id="24" name="Group 23">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Audio registrato">
            <a:hlinkClick r:id="" action="ppaction://media"/>
            <a:extLst>
              <a:ext uri="{FF2B5EF4-FFF2-40B4-BE49-F238E27FC236}">
                <a16:creationId xmlns:a16="http://schemas.microsoft.com/office/drawing/2014/main" id="{D80A0F49-6766-4ED8-84C8-04714FFAA458}"/>
              </a:ext>
            </a:extLst>
          </p:cNvPr>
          <p:cNvPicPr>
            <a:picLocks noChangeAspect="1"/>
          </p:cNvPicPr>
          <p:nvPr>
            <a:audioFile r:link="rId1"/>
            <p:extLst>
              <p:ext uri="{DAA4B4D4-6D71-4841-9C94-3DE7FCFB9230}">
                <p14:media xmlns:p14="http://schemas.microsoft.com/office/powerpoint/2010/main" r:embed="rId2">
                  <p14:trim end="868.195"/>
                </p14:media>
              </p:ext>
            </p:extLst>
          </p:nvPr>
        </p:nvPicPr>
        <p:blipFill>
          <a:blip r:embed="rId8"/>
          <a:stretch>
            <a:fillRect/>
          </a:stretch>
        </p:blipFill>
        <p:spPr>
          <a:xfrm>
            <a:off x="5859386" y="1435609"/>
            <a:ext cx="609600" cy="609600"/>
          </a:xfrm>
          <a:prstGeom prst="rect">
            <a:avLst/>
          </a:prstGeom>
        </p:spPr>
      </p:pic>
    </p:spTree>
    <p:extLst>
      <p:ext uri="{BB962C8B-B14F-4D97-AF65-F5344CB8AC3E}">
        <p14:creationId xmlns:p14="http://schemas.microsoft.com/office/powerpoint/2010/main" val="26980239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TM03090434[[fn=Legno]]</Template>
  <TotalTime>0</TotalTime>
  <Words>1621</Words>
  <Application>Microsoft Office PowerPoint</Application>
  <PresentationFormat>Widescreen</PresentationFormat>
  <Paragraphs>48</Paragraphs>
  <Slides>10</Slides>
  <Notes>0</Notes>
  <HiddenSlides>0</HiddenSlides>
  <MMClips>9</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10</vt:i4>
      </vt:variant>
    </vt:vector>
  </HeadingPairs>
  <TitlesOfParts>
    <vt:vector size="19" baseType="lpstr">
      <vt:lpstr>Arial</vt:lpstr>
      <vt:lpstr>Bahnschrift SemiBold Condensed</vt:lpstr>
      <vt:lpstr>Calibri</vt:lpstr>
      <vt:lpstr>Georgia Pro Black</vt:lpstr>
      <vt:lpstr>Rockwell</vt:lpstr>
      <vt:lpstr>Rockwell Condensed</vt:lpstr>
      <vt:lpstr>Rockwell Extra Bold</vt:lpstr>
      <vt:lpstr>Wingdings</vt:lpstr>
      <vt:lpstr>Legno</vt:lpstr>
      <vt:lpstr>présentation sur les légendes et sur les superstitions italiennes</vt:lpstr>
      <vt:lpstr>LA TARENTULE Des pouilles</vt:lpstr>
      <vt:lpstr> La sirène mitÌ</vt:lpstr>
      <vt:lpstr>Presentazione standard di PowerPoint</vt:lpstr>
      <vt:lpstr>   La sirène et les amoureux</vt:lpstr>
      <vt:lpstr>Le forgeron de fabriano</vt:lpstr>
      <vt:lpstr>L'arc des sorcières dans le centre historique de Bari. </vt:lpstr>
      <vt:lpstr>La legende de la sorcière de BENEVENTO</vt:lpstr>
      <vt:lpstr>LE GOBELIN MÉCHANT DU SALENTO </vt:lpstr>
      <vt:lpstr>LE MAUVAIS OEIL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sur les légendes et sur les superstitions italiennes</dc:title>
  <dc:creator>Elena Gobbo</dc:creator>
  <cp:lastModifiedBy>Rudy Novena</cp:lastModifiedBy>
  <cp:revision>40</cp:revision>
  <dcterms:created xsi:type="dcterms:W3CDTF">2021-04-12T14:34:36Z</dcterms:created>
  <dcterms:modified xsi:type="dcterms:W3CDTF">2021-06-10T13:49:15Z</dcterms:modified>
</cp:coreProperties>
</file>